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Amatic SC"/>
      <p:regular r:id="rId15"/>
      <p:bold r:id="rId16"/>
    </p:embeddedFont>
    <p:embeddedFont>
      <p:font typeface="Source Code Pro"/>
      <p:regular r:id="rId17"/>
      <p:bold r:id="rId18"/>
    </p:embeddedFont>
    <p:embeddedFont>
      <p:font typeface="Open Sans SemiBold"/>
      <p:regular r:id="rId19"/>
      <p:bold r:id="rId20"/>
      <p:italic r:id="rId21"/>
      <p:boldItalic r:id="rId22"/>
    </p:embeddedFont>
    <p:embeddedFont>
      <p:font typeface="Open Sans Light"/>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OpenSansSemiBold-bold.fntdata"/><Relationship Id="rId22" Type="http://schemas.openxmlformats.org/officeDocument/2006/relationships/font" Target="fonts/OpenSansSemiBold-boldItalic.fntdata"/><Relationship Id="rId21" Type="http://schemas.openxmlformats.org/officeDocument/2006/relationships/font" Target="fonts/OpenSansSemiBold-italic.fntdata"/><Relationship Id="rId24" Type="http://schemas.openxmlformats.org/officeDocument/2006/relationships/font" Target="fonts/OpenSansLight-bold.fntdata"/><Relationship Id="rId23" Type="http://schemas.openxmlformats.org/officeDocument/2006/relationships/font" Target="fonts/OpenSans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Light-boldItalic.fntdata"/><Relationship Id="rId25" Type="http://schemas.openxmlformats.org/officeDocument/2006/relationships/font" Target="fonts/OpenSansLight-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AmaticSC-regular.fntdata"/><Relationship Id="rId14" Type="http://schemas.openxmlformats.org/officeDocument/2006/relationships/slide" Target="slides/slide10.xml"/><Relationship Id="rId17" Type="http://schemas.openxmlformats.org/officeDocument/2006/relationships/font" Target="fonts/SourceCodePro-regular.fntdata"/><Relationship Id="rId16" Type="http://schemas.openxmlformats.org/officeDocument/2006/relationships/font" Target="fonts/AmaticSC-bold.fntdata"/><Relationship Id="rId19" Type="http://schemas.openxmlformats.org/officeDocument/2006/relationships/font" Target="fonts/OpenSansSemiBold-regular.fntdata"/><Relationship Id="rId18" Type="http://schemas.openxmlformats.org/officeDocument/2006/relationships/font" Target="fonts/SourceCodePr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wrap="square" tIns="91425"/>
          <a:lstStyle>
            <a:lvl1pPr lvl="0" algn="ctr">
              <a:spcBef>
                <a:spcPts val="0"/>
              </a:spcBef>
              <a:buSzPts val="8000"/>
              <a:buNone/>
              <a:defRPr sz="8000"/>
            </a:lvl1pPr>
            <a:lvl2pPr lvl="1" algn="ctr">
              <a:spcBef>
                <a:spcPts val="0"/>
              </a:spcBef>
              <a:buSzPts val="8000"/>
              <a:buNone/>
              <a:defRPr sz="8000"/>
            </a:lvl2pPr>
            <a:lvl3pPr lvl="2" algn="ctr">
              <a:spcBef>
                <a:spcPts val="0"/>
              </a:spcBef>
              <a:buSzPts val="8000"/>
              <a:buNone/>
              <a:defRPr sz="8000"/>
            </a:lvl3pPr>
            <a:lvl4pPr lvl="3" algn="ctr">
              <a:spcBef>
                <a:spcPts val="0"/>
              </a:spcBef>
              <a:buSzPts val="8000"/>
              <a:buNone/>
              <a:defRPr sz="8000"/>
            </a:lvl4pPr>
            <a:lvl5pPr lvl="4" algn="ctr">
              <a:spcBef>
                <a:spcPts val="0"/>
              </a:spcBef>
              <a:buSzPts val="8000"/>
              <a:buNone/>
              <a:defRPr sz="8000"/>
            </a:lvl5pPr>
            <a:lvl6pPr lvl="5" algn="ctr">
              <a:spcBef>
                <a:spcPts val="0"/>
              </a:spcBef>
              <a:buSzPts val="8000"/>
              <a:buNone/>
              <a:defRPr sz="8000"/>
            </a:lvl6pPr>
            <a:lvl7pPr lvl="6" algn="ctr">
              <a:spcBef>
                <a:spcPts val="0"/>
              </a:spcBef>
              <a:buSzPts val="8000"/>
              <a:buNone/>
              <a:defRPr sz="8000"/>
            </a:lvl7pPr>
            <a:lvl8pPr lvl="7" algn="ctr">
              <a:spcBef>
                <a:spcPts val="0"/>
              </a:spcBef>
              <a:buSzPts val="8000"/>
              <a:buNone/>
              <a:defRPr sz="8000"/>
            </a:lvl8pPr>
            <a:lvl9pPr lvl="8" algn="ctr">
              <a:spcBef>
                <a:spcPts val="0"/>
              </a:spcBef>
              <a:buSzPts val="8000"/>
              <a:buNone/>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wrap="square" tIns="91425"/>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wrap="square" tIns="91425"/>
          <a:lstStyle>
            <a:lvl1pPr lvl="0" algn="ctr">
              <a:spcBef>
                <a:spcPts val="0"/>
              </a:spcBef>
              <a:buClr>
                <a:schemeClr val="lt1"/>
              </a:buClr>
              <a:buSzPts val="12000"/>
              <a:buNone/>
              <a:defRPr sz="12000">
                <a:solidFill>
                  <a:schemeClr val="lt1"/>
                </a:solidFill>
              </a:defRPr>
            </a:lvl1pPr>
            <a:lvl2pPr lvl="1" algn="ctr">
              <a:spcBef>
                <a:spcPts val="0"/>
              </a:spcBef>
              <a:buClr>
                <a:schemeClr val="lt1"/>
              </a:buClr>
              <a:buSzPts val="12000"/>
              <a:buNone/>
              <a:defRPr sz="12000">
                <a:solidFill>
                  <a:schemeClr val="lt1"/>
                </a:solidFill>
              </a:defRPr>
            </a:lvl2pPr>
            <a:lvl3pPr lvl="2" algn="ctr">
              <a:spcBef>
                <a:spcPts val="0"/>
              </a:spcBef>
              <a:buClr>
                <a:schemeClr val="lt1"/>
              </a:buClr>
              <a:buSzPts val="12000"/>
              <a:buNone/>
              <a:defRPr sz="12000">
                <a:solidFill>
                  <a:schemeClr val="lt1"/>
                </a:solidFill>
              </a:defRPr>
            </a:lvl3pPr>
            <a:lvl4pPr lvl="3" algn="ctr">
              <a:spcBef>
                <a:spcPts val="0"/>
              </a:spcBef>
              <a:buClr>
                <a:schemeClr val="lt1"/>
              </a:buClr>
              <a:buSzPts val="12000"/>
              <a:buNone/>
              <a:defRPr sz="12000">
                <a:solidFill>
                  <a:schemeClr val="lt1"/>
                </a:solidFill>
              </a:defRPr>
            </a:lvl4pPr>
            <a:lvl5pPr lvl="4" algn="ctr">
              <a:spcBef>
                <a:spcPts val="0"/>
              </a:spcBef>
              <a:buClr>
                <a:schemeClr val="lt1"/>
              </a:buClr>
              <a:buSzPts val="12000"/>
              <a:buNone/>
              <a:defRPr sz="12000">
                <a:solidFill>
                  <a:schemeClr val="lt1"/>
                </a:solidFill>
              </a:defRPr>
            </a:lvl5pPr>
            <a:lvl6pPr lvl="5" algn="ctr">
              <a:spcBef>
                <a:spcPts val="0"/>
              </a:spcBef>
              <a:buClr>
                <a:schemeClr val="lt1"/>
              </a:buClr>
              <a:buSzPts val="12000"/>
              <a:buNone/>
              <a:defRPr sz="12000">
                <a:solidFill>
                  <a:schemeClr val="lt1"/>
                </a:solidFill>
              </a:defRPr>
            </a:lvl6pPr>
            <a:lvl7pPr lvl="6" algn="ctr">
              <a:spcBef>
                <a:spcPts val="0"/>
              </a:spcBef>
              <a:buClr>
                <a:schemeClr val="lt1"/>
              </a:buClr>
              <a:buSzPts val="12000"/>
              <a:buNone/>
              <a:defRPr sz="12000">
                <a:solidFill>
                  <a:schemeClr val="lt1"/>
                </a:solidFill>
              </a:defRPr>
            </a:lvl7pPr>
            <a:lvl8pPr lvl="7" algn="ctr">
              <a:spcBef>
                <a:spcPts val="0"/>
              </a:spcBef>
              <a:buClr>
                <a:schemeClr val="lt1"/>
              </a:buClr>
              <a:buSzPts val="12000"/>
              <a:buNone/>
              <a:defRPr sz="12000">
                <a:solidFill>
                  <a:schemeClr val="lt1"/>
                </a:solidFill>
              </a:defRPr>
            </a:lvl8pPr>
            <a:lvl9pPr lvl="8" algn="ctr">
              <a:spcBef>
                <a:spcPts val="0"/>
              </a:spcBef>
              <a:buClr>
                <a:schemeClr val="lt1"/>
              </a:buClr>
              <a:buSzPts val="12000"/>
              <a:buNone/>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wrap="square" tIns="91425"/>
          <a:lstStyle>
            <a:lvl1pPr lvl="0" algn="ctr">
              <a:spcBef>
                <a:spcPts val="0"/>
              </a:spcBef>
              <a:buClr>
                <a:schemeClr val="accent1"/>
              </a:buClr>
              <a:buSzPts val="1800"/>
              <a:buChar char="●"/>
              <a:defRPr>
                <a:solidFill>
                  <a:schemeClr val="accent1"/>
                </a:solidFill>
              </a:defRPr>
            </a:lvl1pPr>
            <a:lvl2pPr lvl="1" algn="ctr">
              <a:spcBef>
                <a:spcPts val="0"/>
              </a:spcBef>
              <a:buClr>
                <a:schemeClr val="accent1"/>
              </a:buClr>
              <a:buSzPts val="1400"/>
              <a:buChar char="○"/>
              <a:defRPr>
                <a:solidFill>
                  <a:schemeClr val="accent1"/>
                </a:solidFill>
              </a:defRPr>
            </a:lvl2pPr>
            <a:lvl3pPr lvl="2" algn="ctr">
              <a:spcBef>
                <a:spcPts val="0"/>
              </a:spcBef>
              <a:buClr>
                <a:schemeClr val="accent1"/>
              </a:buClr>
              <a:buSzPts val="1400"/>
              <a:buChar char="■"/>
              <a:defRPr>
                <a:solidFill>
                  <a:schemeClr val="accent1"/>
                </a:solidFill>
              </a:defRPr>
            </a:lvl3pPr>
            <a:lvl4pPr lvl="3" algn="ctr">
              <a:spcBef>
                <a:spcPts val="0"/>
              </a:spcBef>
              <a:buClr>
                <a:schemeClr val="accent1"/>
              </a:buClr>
              <a:buSzPts val="1400"/>
              <a:buChar char="●"/>
              <a:defRPr>
                <a:solidFill>
                  <a:schemeClr val="accent1"/>
                </a:solidFill>
              </a:defRPr>
            </a:lvl4pPr>
            <a:lvl5pPr lvl="4" algn="ctr">
              <a:spcBef>
                <a:spcPts val="0"/>
              </a:spcBef>
              <a:buClr>
                <a:schemeClr val="accent1"/>
              </a:buClr>
              <a:buSzPts val="1400"/>
              <a:buChar char="○"/>
              <a:defRPr>
                <a:solidFill>
                  <a:schemeClr val="accent1"/>
                </a:solidFill>
              </a:defRPr>
            </a:lvl5pPr>
            <a:lvl6pPr lvl="5" algn="ctr">
              <a:spcBef>
                <a:spcPts val="0"/>
              </a:spcBef>
              <a:buClr>
                <a:schemeClr val="accent1"/>
              </a:buClr>
              <a:buSzPts val="1400"/>
              <a:buChar char="■"/>
              <a:defRPr>
                <a:solidFill>
                  <a:schemeClr val="accent1"/>
                </a:solidFill>
              </a:defRPr>
            </a:lvl6pPr>
            <a:lvl7pPr lvl="6" algn="ctr">
              <a:spcBef>
                <a:spcPts val="0"/>
              </a:spcBef>
              <a:buClr>
                <a:schemeClr val="accent1"/>
              </a:buClr>
              <a:buSzPts val="1400"/>
              <a:buChar char="●"/>
              <a:defRPr>
                <a:solidFill>
                  <a:schemeClr val="accent1"/>
                </a:solidFill>
              </a:defRPr>
            </a:lvl7pPr>
            <a:lvl8pPr lvl="7" algn="ctr">
              <a:spcBef>
                <a:spcPts val="0"/>
              </a:spcBef>
              <a:buClr>
                <a:schemeClr val="accent1"/>
              </a:buClr>
              <a:buSzPts val="1400"/>
              <a:buChar char="○"/>
              <a:defRPr>
                <a:solidFill>
                  <a:schemeClr val="accent1"/>
                </a:solidFill>
              </a:defRPr>
            </a:lvl8pPr>
            <a:lvl9pPr lvl="8" algn="ctr">
              <a:spcBef>
                <a:spcPts val="0"/>
              </a:spcBef>
              <a:buClr>
                <a:schemeClr val="accent1"/>
              </a:buClr>
              <a:buSzPts val="1400"/>
              <a:buChar char="■"/>
              <a:defRPr>
                <a:solidFill>
                  <a:schemeClr val="accent1"/>
                </a:solidFill>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wrap="square" tIns="91425"/>
          <a:lstStyle>
            <a:lvl1pPr lvl="0" algn="ctr">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p:txBody>
      </p:sp>
      <p:sp>
        <p:nvSpPr>
          <p:cNvPr id="16" name="Shape 1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wrap="square" tIns="91425"/>
          <a:lstStyle>
            <a:lvl1pPr lvl="0">
              <a:spcBef>
                <a:spcPts val="0"/>
              </a:spcBef>
              <a:buSzPts val="4200"/>
              <a:buNone/>
              <a:defRPr/>
            </a:lvl1pPr>
            <a:lvl2pPr lvl="1">
              <a:spcBef>
                <a:spcPts val="0"/>
              </a:spcBef>
              <a:buSzPts val="4200"/>
              <a:buNone/>
              <a:defRPr/>
            </a:lvl2pPr>
            <a:lvl3pPr lvl="2">
              <a:spcBef>
                <a:spcPts val="0"/>
              </a:spcBef>
              <a:buSzPts val="4200"/>
              <a:buNone/>
              <a:defRPr/>
            </a:lvl3pPr>
            <a:lvl4pPr lvl="3">
              <a:spcBef>
                <a:spcPts val="0"/>
              </a:spcBef>
              <a:buSzPts val="4200"/>
              <a:buNone/>
              <a:defRPr/>
            </a:lvl4pPr>
            <a:lvl5pPr lvl="4">
              <a:spcBef>
                <a:spcPts val="0"/>
              </a:spcBef>
              <a:buSzPts val="4200"/>
              <a:buNone/>
              <a:defRPr/>
            </a:lvl5pPr>
            <a:lvl6pPr lvl="5">
              <a:spcBef>
                <a:spcPts val="0"/>
              </a:spcBef>
              <a:buSzPts val="4200"/>
              <a:buNone/>
              <a:defRPr/>
            </a:lvl6pPr>
            <a:lvl7pPr lvl="6">
              <a:spcBef>
                <a:spcPts val="0"/>
              </a:spcBef>
              <a:buSzPts val="4200"/>
              <a:buNone/>
              <a:defRPr/>
            </a:lvl7pPr>
            <a:lvl8pPr lvl="7">
              <a:spcBef>
                <a:spcPts val="0"/>
              </a:spcBef>
              <a:buSzPts val="4200"/>
              <a:buNone/>
              <a:defRPr/>
            </a:lvl8pPr>
            <a:lvl9pPr lvl="8">
              <a:spcBef>
                <a:spcPts val="0"/>
              </a:spcBef>
              <a:buSzPts val="4200"/>
              <a:buNone/>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wrap="square" tIns="91425"/>
          <a:lstStyle>
            <a:lvl1pPr lvl="0">
              <a:spcBef>
                <a:spcPts val="0"/>
              </a:spcBef>
              <a:buSzPts val="4200"/>
              <a:buNone/>
              <a:defRPr/>
            </a:lvl1pPr>
            <a:lvl2pPr lvl="1">
              <a:spcBef>
                <a:spcPts val="0"/>
              </a:spcBef>
              <a:buSzPts val="4200"/>
              <a:buNone/>
              <a:defRPr/>
            </a:lvl2pPr>
            <a:lvl3pPr lvl="2">
              <a:spcBef>
                <a:spcPts val="0"/>
              </a:spcBef>
              <a:buSzPts val="4200"/>
              <a:buNone/>
              <a:defRPr/>
            </a:lvl3pPr>
            <a:lvl4pPr lvl="3">
              <a:spcBef>
                <a:spcPts val="0"/>
              </a:spcBef>
              <a:buSzPts val="4200"/>
              <a:buNone/>
              <a:defRPr/>
            </a:lvl4pPr>
            <a:lvl5pPr lvl="4">
              <a:spcBef>
                <a:spcPts val="0"/>
              </a:spcBef>
              <a:buSzPts val="4200"/>
              <a:buNone/>
              <a:defRPr/>
            </a:lvl5pPr>
            <a:lvl6pPr lvl="5">
              <a:spcBef>
                <a:spcPts val="0"/>
              </a:spcBef>
              <a:buSzPts val="4200"/>
              <a:buNone/>
              <a:defRPr/>
            </a:lvl6pPr>
            <a:lvl7pPr lvl="6">
              <a:spcBef>
                <a:spcPts val="0"/>
              </a:spcBef>
              <a:buSzPts val="4200"/>
              <a:buNone/>
              <a:defRPr/>
            </a:lvl7pPr>
            <a:lvl8pPr lvl="7">
              <a:spcBef>
                <a:spcPts val="0"/>
              </a:spcBef>
              <a:buSzPts val="4200"/>
              <a:buNone/>
              <a:defRPr/>
            </a:lvl8pPr>
            <a:lvl9pPr lvl="8">
              <a:spcBef>
                <a:spcPts val="0"/>
              </a:spcBef>
              <a:buSzPts val="4200"/>
              <a:buNone/>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wrap="square" tIns="91425"/>
          <a:lstStyle>
            <a:lvl1pPr lvl="0">
              <a:spcBef>
                <a:spcPts val="0"/>
              </a:spcBef>
              <a:buSzPts val="4000"/>
              <a:buNone/>
              <a:defRPr sz="4000"/>
            </a:lvl1pPr>
            <a:lvl2pPr lvl="1">
              <a:spcBef>
                <a:spcPts val="0"/>
              </a:spcBef>
              <a:buSzPts val="4000"/>
              <a:buNone/>
              <a:defRPr sz="4000"/>
            </a:lvl2pPr>
            <a:lvl3pPr lvl="2">
              <a:spcBef>
                <a:spcPts val="0"/>
              </a:spcBef>
              <a:buSzPts val="4000"/>
              <a:buNone/>
              <a:defRPr sz="4000"/>
            </a:lvl3pPr>
            <a:lvl4pPr lvl="3">
              <a:spcBef>
                <a:spcPts val="0"/>
              </a:spcBef>
              <a:buSzPts val="4000"/>
              <a:buNone/>
              <a:defRPr sz="4000"/>
            </a:lvl4pPr>
            <a:lvl5pPr lvl="4">
              <a:spcBef>
                <a:spcPts val="0"/>
              </a:spcBef>
              <a:buSzPts val="4000"/>
              <a:buNone/>
              <a:defRPr sz="4000"/>
            </a:lvl5pPr>
            <a:lvl6pPr lvl="5">
              <a:spcBef>
                <a:spcPts val="0"/>
              </a:spcBef>
              <a:buSzPts val="4000"/>
              <a:buNone/>
              <a:defRPr sz="4000"/>
            </a:lvl6pPr>
            <a:lvl7pPr lvl="6">
              <a:spcBef>
                <a:spcPts val="0"/>
              </a:spcBef>
              <a:buSzPts val="4000"/>
              <a:buNone/>
              <a:defRPr sz="4000"/>
            </a:lvl7pPr>
            <a:lvl8pPr lvl="7">
              <a:spcBef>
                <a:spcPts val="0"/>
              </a:spcBef>
              <a:buSzPts val="4000"/>
              <a:buNone/>
              <a:defRPr sz="4000"/>
            </a:lvl8pPr>
            <a:lvl9pPr lvl="8">
              <a:spcBef>
                <a:spcPts val="0"/>
              </a:spcBef>
              <a:buSzPts val="4000"/>
              <a:buNone/>
              <a:defRPr sz="4000"/>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wrap="square" tIns="91425"/>
          <a:lstStyle>
            <a:lvl1pPr lvl="0">
              <a:spcBef>
                <a:spcPts val="0"/>
              </a:spcBef>
              <a:buClr>
                <a:schemeClr val="lt1"/>
              </a:buClr>
              <a:buSzPts val="6000"/>
              <a:buNone/>
              <a:defRPr sz="6000">
                <a:solidFill>
                  <a:schemeClr val="lt1"/>
                </a:solidFill>
              </a:defRPr>
            </a:lvl1pPr>
            <a:lvl2pPr lvl="1">
              <a:spcBef>
                <a:spcPts val="0"/>
              </a:spcBef>
              <a:buClr>
                <a:schemeClr val="lt1"/>
              </a:buClr>
              <a:buSzPts val="6000"/>
              <a:buNone/>
              <a:defRPr sz="6000">
                <a:solidFill>
                  <a:schemeClr val="lt1"/>
                </a:solidFill>
              </a:defRPr>
            </a:lvl2pPr>
            <a:lvl3pPr lvl="2">
              <a:spcBef>
                <a:spcPts val="0"/>
              </a:spcBef>
              <a:buClr>
                <a:schemeClr val="lt1"/>
              </a:buClr>
              <a:buSzPts val="6000"/>
              <a:buNone/>
              <a:defRPr sz="6000">
                <a:solidFill>
                  <a:schemeClr val="lt1"/>
                </a:solidFill>
              </a:defRPr>
            </a:lvl3pPr>
            <a:lvl4pPr lvl="3">
              <a:spcBef>
                <a:spcPts val="0"/>
              </a:spcBef>
              <a:buClr>
                <a:schemeClr val="lt1"/>
              </a:buClr>
              <a:buSzPts val="6000"/>
              <a:buNone/>
              <a:defRPr sz="6000">
                <a:solidFill>
                  <a:schemeClr val="lt1"/>
                </a:solidFill>
              </a:defRPr>
            </a:lvl4pPr>
            <a:lvl5pPr lvl="4">
              <a:spcBef>
                <a:spcPts val="0"/>
              </a:spcBef>
              <a:buClr>
                <a:schemeClr val="lt1"/>
              </a:buClr>
              <a:buSzPts val="6000"/>
              <a:buNone/>
              <a:defRPr sz="6000">
                <a:solidFill>
                  <a:schemeClr val="lt1"/>
                </a:solidFill>
              </a:defRPr>
            </a:lvl5pPr>
            <a:lvl6pPr lvl="5">
              <a:spcBef>
                <a:spcPts val="0"/>
              </a:spcBef>
              <a:buClr>
                <a:schemeClr val="lt1"/>
              </a:buClr>
              <a:buSzPts val="6000"/>
              <a:buNone/>
              <a:defRPr sz="6000">
                <a:solidFill>
                  <a:schemeClr val="lt1"/>
                </a:solidFill>
              </a:defRPr>
            </a:lvl6pPr>
            <a:lvl7pPr lvl="6">
              <a:spcBef>
                <a:spcPts val="0"/>
              </a:spcBef>
              <a:buClr>
                <a:schemeClr val="lt1"/>
              </a:buClr>
              <a:buSzPts val="6000"/>
              <a:buNone/>
              <a:defRPr sz="6000">
                <a:solidFill>
                  <a:schemeClr val="lt1"/>
                </a:solidFill>
              </a:defRPr>
            </a:lvl7pPr>
            <a:lvl8pPr lvl="7">
              <a:spcBef>
                <a:spcPts val="0"/>
              </a:spcBef>
              <a:buClr>
                <a:schemeClr val="lt1"/>
              </a:buClr>
              <a:buSzPts val="6000"/>
              <a:buNone/>
              <a:defRPr sz="6000">
                <a:solidFill>
                  <a:schemeClr val="lt1"/>
                </a:solidFill>
              </a:defRPr>
            </a:lvl8pPr>
            <a:lvl9pPr lvl="8">
              <a:spcBef>
                <a:spcPts val="0"/>
              </a:spcBef>
              <a:buClr>
                <a:schemeClr val="lt1"/>
              </a:buClr>
              <a:buSzPts val="6000"/>
              <a:buNone/>
              <a:defRPr sz="6000">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wrap="square" tIns="91425"/>
          <a:lstStyle>
            <a:lvl1pPr lvl="0" algn="ctr">
              <a:spcBef>
                <a:spcPts val="0"/>
              </a:spcBef>
              <a:buSzPts val="5400"/>
              <a:buNone/>
              <a:defRPr sz="5400"/>
            </a:lvl1pPr>
            <a:lvl2pPr lvl="1" algn="ctr">
              <a:spcBef>
                <a:spcPts val="0"/>
              </a:spcBef>
              <a:buSzPts val="5400"/>
              <a:buNone/>
              <a:defRPr sz="5400"/>
            </a:lvl2pPr>
            <a:lvl3pPr lvl="2" algn="ctr">
              <a:spcBef>
                <a:spcPts val="0"/>
              </a:spcBef>
              <a:buSzPts val="5400"/>
              <a:buNone/>
              <a:defRPr sz="5400"/>
            </a:lvl3pPr>
            <a:lvl4pPr lvl="3" algn="ctr">
              <a:spcBef>
                <a:spcPts val="0"/>
              </a:spcBef>
              <a:buSzPts val="5400"/>
              <a:buNone/>
              <a:defRPr sz="5400"/>
            </a:lvl4pPr>
            <a:lvl5pPr lvl="4" algn="ctr">
              <a:spcBef>
                <a:spcPts val="0"/>
              </a:spcBef>
              <a:buSzPts val="5400"/>
              <a:buNone/>
              <a:defRPr sz="5400"/>
            </a:lvl5pPr>
            <a:lvl6pPr lvl="5" algn="ctr">
              <a:spcBef>
                <a:spcPts val="0"/>
              </a:spcBef>
              <a:buSzPts val="5400"/>
              <a:buNone/>
              <a:defRPr sz="5400"/>
            </a:lvl6pPr>
            <a:lvl7pPr lvl="6" algn="ctr">
              <a:spcBef>
                <a:spcPts val="0"/>
              </a:spcBef>
              <a:buSzPts val="5400"/>
              <a:buNone/>
              <a:defRPr sz="5400"/>
            </a:lvl7pPr>
            <a:lvl8pPr lvl="7" algn="ctr">
              <a:spcBef>
                <a:spcPts val="0"/>
              </a:spcBef>
              <a:buSzPts val="5400"/>
              <a:buNone/>
              <a:defRPr sz="5400"/>
            </a:lvl8pPr>
            <a:lvl9pPr lvl="8" algn="ctr">
              <a:spcBef>
                <a:spcPts val="0"/>
              </a:spcBef>
              <a:buSzPts val="5400"/>
              <a:buNone/>
              <a:defRPr sz="5400"/>
            </a:lvl9pPr>
          </a:lstStyle>
          <a:p/>
        </p:txBody>
      </p:sp>
      <p:sp>
        <p:nvSpPr>
          <p:cNvPr id="40" name="Shape 40"/>
          <p:cNvSpPr txBox="1"/>
          <p:nvPr>
            <p:ph idx="1" type="subTitle"/>
          </p:nvPr>
        </p:nvSpPr>
        <p:spPr>
          <a:xfrm>
            <a:off x="265500" y="2845223"/>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accent1"/>
              </a:buClr>
              <a:buSzPts val="1800"/>
              <a:buChar char="●"/>
              <a:defRPr>
                <a:solidFill>
                  <a:schemeClr val="accent1"/>
                </a:solidFill>
              </a:defRPr>
            </a:lvl1pPr>
            <a:lvl2pPr lvl="1">
              <a:spcBef>
                <a:spcPts val="0"/>
              </a:spcBef>
              <a:buClr>
                <a:schemeClr val="accent1"/>
              </a:buClr>
              <a:buSzPts val="1400"/>
              <a:buChar char="○"/>
              <a:defRPr>
                <a:solidFill>
                  <a:schemeClr val="accent1"/>
                </a:solidFill>
              </a:defRPr>
            </a:lvl2pPr>
            <a:lvl3pPr lvl="2">
              <a:spcBef>
                <a:spcPts val="0"/>
              </a:spcBef>
              <a:buClr>
                <a:schemeClr val="accent1"/>
              </a:buClr>
              <a:buSzPts val="1400"/>
              <a:buChar char="■"/>
              <a:defRPr>
                <a:solidFill>
                  <a:schemeClr val="accent1"/>
                </a:solidFill>
              </a:defRPr>
            </a:lvl3pPr>
            <a:lvl4pPr lvl="3">
              <a:spcBef>
                <a:spcPts val="0"/>
              </a:spcBef>
              <a:buClr>
                <a:schemeClr val="accent1"/>
              </a:buClr>
              <a:buSzPts val="1400"/>
              <a:buChar char="●"/>
              <a:defRPr>
                <a:solidFill>
                  <a:schemeClr val="accent1"/>
                </a:solidFill>
              </a:defRPr>
            </a:lvl4pPr>
            <a:lvl5pPr lvl="4">
              <a:spcBef>
                <a:spcPts val="0"/>
              </a:spcBef>
              <a:buClr>
                <a:schemeClr val="accent1"/>
              </a:buClr>
              <a:buSzPts val="1400"/>
              <a:buChar char="○"/>
              <a:defRPr>
                <a:solidFill>
                  <a:schemeClr val="accent1"/>
                </a:solidFill>
              </a:defRPr>
            </a:lvl5pPr>
            <a:lvl6pPr lvl="5">
              <a:spcBef>
                <a:spcPts val="0"/>
              </a:spcBef>
              <a:buClr>
                <a:schemeClr val="accent1"/>
              </a:buClr>
              <a:buSzPts val="1400"/>
              <a:buChar char="■"/>
              <a:defRPr>
                <a:solidFill>
                  <a:schemeClr val="accent1"/>
                </a:solidFill>
              </a:defRPr>
            </a:lvl6pPr>
            <a:lvl7pPr lvl="6">
              <a:spcBef>
                <a:spcPts val="0"/>
              </a:spcBef>
              <a:buClr>
                <a:schemeClr val="accent1"/>
              </a:buClr>
              <a:buSzPts val="1400"/>
              <a:buChar char="●"/>
              <a:defRPr>
                <a:solidFill>
                  <a:schemeClr val="accent1"/>
                </a:solidFill>
              </a:defRPr>
            </a:lvl7pPr>
            <a:lvl8pPr lvl="7">
              <a:spcBef>
                <a:spcPts val="0"/>
              </a:spcBef>
              <a:buClr>
                <a:schemeClr val="accent1"/>
              </a:buClr>
              <a:buSzPts val="1400"/>
              <a:buChar char="○"/>
              <a:defRPr>
                <a:solidFill>
                  <a:schemeClr val="accent1"/>
                </a:solidFill>
              </a:defRPr>
            </a:lvl8pPr>
            <a:lvl9pPr lvl="8">
              <a:spcBef>
                <a:spcPts val="0"/>
              </a:spcBef>
              <a:buClr>
                <a:schemeClr val="accent1"/>
              </a:buClr>
              <a:buSzPts val="1400"/>
              <a:buChar char="■"/>
              <a:defRPr>
                <a:solidFill>
                  <a:schemeClr val="accent1"/>
                </a:solidFill>
              </a:defRPr>
            </a:lvl9pPr>
          </a:lstStyle>
          <a:p/>
        </p:txBody>
      </p:sp>
      <p:sp>
        <p:nvSpPr>
          <p:cNvPr id="42" name="Shape 4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wrap="square" tIns="91425"/>
          <a:lstStyle>
            <a:lvl1pPr lv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wrap="square" tIns="91425"/>
          <a:lstStyle>
            <a:lvl1pPr lvl="0">
              <a:spcBef>
                <a:spcPts val="0"/>
              </a:spcBef>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9.jpg"/><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hyperlink" Target="http://revengebodymemphis.bandcamp.com/" TargetMode="External"/><Relationship Id="rId5" Type="http://schemas.openxmlformats.org/officeDocument/2006/relationships/image" Target="../media/image4.jpg"/><Relationship Id="rId6" Type="http://schemas.openxmlformats.org/officeDocument/2006/relationships/hyperlink" Target="http://thefamilyghost.bandcamp.com/" TargetMode="External"/><Relationship Id="rId7" Type="http://schemas.openxmlformats.org/officeDocument/2006/relationships/hyperlink" Target="http://thefamilyghost.bandcamp.com/" TargetMode="External"/><Relationship Id="rId8" Type="http://schemas.openxmlformats.org/officeDocument/2006/relationships/hyperlink" Target="http://thefamilyghost.bandcamp.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5" name="Shape 55"/>
        <p:cNvGrpSpPr/>
        <p:nvPr/>
      </p:nvGrpSpPr>
      <p:grpSpPr>
        <a:xfrm>
          <a:off x="0" y="0"/>
          <a:ext cx="0" cy="0"/>
          <a:chOff x="0" y="0"/>
          <a:chExt cx="0" cy="0"/>
        </a:xfrm>
      </p:grpSpPr>
      <p:pic>
        <p:nvPicPr>
          <p:cNvPr id="56" name="Shape 56"/>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130" name="Shape 130"/>
        <p:cNvGrpSpPr/>
        <p:nvPr/>
      </p:nvGrpSpPr>
      <p:grpSpPr>
        <a:xfrm>
          <a:off x="0" y="0"/>
          <a:ext cx="0" cy="0"/>
          <a:chOff x="0" y="0"/>
          <a:chExt cx="0" cy="0"/>
        </a:xfrm>
      </p:grpSpPr>
      <p:sp>
        <p:nvSpPr>
          <p:cNvPr id="131" name="Shape 131"/>
          <p:cNvSpPr txBox="1"/>
          <p:nvPr>
            <p:ph idx="1" type="body"/>
          </p:nvPr>
        </p:nvSpPr>
        <p:spPr>
          <a:xfrm>
            <a:off x="398075" y="255300"/>
            <a:ext cx="4231200" cy="46215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i="1" lang="en" sz="1400">
                <a:latin typeface="Open Sans Light"/>
                <a:ea typeface="Open Sans Light"/>
                <a:cs typeface="Open Sans Light"/>
                <a:sym typeface="Open Sans Light"/>
              </a:rPr>
              <a:t>First Assistant Director</a:t>
            </a:r>
            <a:r>
              <a:rPr i="1" lang="en" sz="1400">
                <a:latin typeface="Open Sans Light"/>
                <a:ea typeface="Open Sans Light"/>
                <a:cs typeface="Open Sans Light"/>
                <a:sym typeface="Open Sans Light"/>
              </a:rPr>
              <a:t> 	</a:t>
            </a:r>
            <a:r>
              <a:rPr lang="en" sz="1400">
                <a:latin typeface="Open Sans Light"/>
                <a:ea typeface="Open Sans Light"/>
                <a:cs typeface="Open Sans Light"/>
                <a:sym typeface="Open Sans Light"/>
              </a:rPr>
              <a:t>	</a:t>
            </a:r>
            <a:r>
              <a:rPr b="1" lang="en" sz="1400">
                <a:latin typeface="Open Sans"/>
                <a:ea typeface="Open Sans"/>
                <a:cs typeface="Open Sans"/>
                <a:sym typeface="Open Sans"/>
              </a:rPr>
              <a:t>Celeste Dixon</a:t>
            </a:r>
            <a:r>
              <a:rPr b="1" lang="en" sz="1400">
                <a:latin typeface="Open Sans"/>
                <a:ea typeface="Open Sans"/>
                <a:cs typeface="Open Sans"/>
                <a:sym typeface="Open Sans"/>
              </a:rPr>
              <a:t>  	</a:t>
            </a:r>
            <a:r>
              <a:rPr b="1" lang="en" sz="1400">
                <a:latin typeface="Open Sans"/>
                <a:ea typeface="Open Sans"/>
                <a:cs typeface="Open Sans"/>
                <a:sym typeface="Open Sans"/>
              </a:rPr>
              <a:t>                </a:t>
            </a:r>
            <a:r>
              <a:rPr i="1" lang="en" sz="1400">
                <a:latin typeface="Open Sans Light"/>
                <a:ea typeface="Open Sans Light"/>
                <a:cs typeface="Open Sans Light"/>
                <a:sym typeface="Open Sans Light"/>
              </a:rPr>
              <a:t>Assistant Camera	</a:t>
            </a:r>
            <a:r>
              <a:rPr lang="en" sz="1400">
                <a:latin typeface="Open Sans Light"/>
                <a:ea typeface="Open Sans Light"/>
                <a:cs typeface="Open Sans Light"/>
                <a:sym typeface="Open Sans Light"/>
              </a:rPr>
              <a:t>	 	</a:t>
            </a:r>
            <a:r>
              <a:rPr b="1" lang="en" sz="1400">
                <a:latin typeface="Open Sans"/>
                <a:ea typeface="Open Sans"/>
                <a:cs typeface="Open Sans"/>
                <a:sym typeface="Open Sans"/>
              </a:rPr>
              <a:t>John Goldsmith	  </a:t>
            </a:r>
            <a:r>
              <a:rPr i="1" lang="en" sz="1400">
                <a:latin typeface="Open Sans Light"/>
                <a:ea typeface="Open Sans Light"/>
                <a:cs typeface="Open Sans Light"/>
                <a:sym typeface="Open Sans Light"/>
              </a:rPr>
              <a:t>Grip		 </a:t>
            </a:r>
            <a:r>
              <a:rPr lang="en" sz="1400">
                <a:latin typeface="Open Sans Light"/>
                <a:ea typeface="Open Sans Light"/>
                <a:cs typeface="Open Sans Light"/>
                <a:sym typeface="Open Sans Light"/>
              </a:rPr>
              <a:t>			</a:t>
            </a:r>
            <a:r>
              <a:rPr b="1" lang="en" sz="1400">
                <a:latin typeface="Open Sans"/>
                <a:ea typeface="Open Sans"/>
                <a:cs typeface="Open Sans"/>
                <a:sym typeface="Open Sans"/>
              </a:rPr>
              <a:t>Paul Williams                 </a:t>
            </a:r>
            <a:r>
              <a:rPr i="1" lang="en" sz="1400">
                <a:latin typeface="Open Sans Light"/>
                <a:ea typeface="Open Sans Light"/>
                <a:cs typeface="Open Sans Light"/>
                <a:sym typeface="Open Sans Light"/>
              </a:rPr>
              <a:t>Still Photographer 	</a:t>
            </a:r>
            <a:r>
              <a:rPr lang="en" sz="1400">
                <a:latin typeface="Open Sans Light"/>
                <a:ea typeface="Open Sans Light"/>
                <a:cs typeface="Open Sans Light"/>
                <a:sym typeface="Open Sans Light"/>
              </a:rPr>
              <a:t>	</a:t>
            </a:r>
            <a:r>
              <a:rPr b="1" lang="en" sz="1400">
                <a:latin typeface="Open Sans"/>
                <a:ea typeface="Open Sans"/>
                <a:cs typeface="Open Sans"/>
                <a:sym typeface="Open Sans"/>
              </a:rPr>
              <a:t>Kori Yancey</a:t>
            </a:r>
          </a:p>
          <a:p>
            <a:pPr indent="0" lvl="0" marL="0" rtl="0">
              <a:lnSpc>
                <a:spcPct val="100000"/>
              </a:lnSpc>
              <a:spcBef>
                <a:spcPts val="0"/>
              </a:spcBef>
              <a:spcAft>
                <a:spcPts val="0"/>
              </a:spcAft>
              <a:buNone/>
            </a:pPr>
            <a:r>
              <a:t/>
            </a:r>
            <a:endParaRPr b="1" sz="1400">
              <a:latin typeface="Open Sans"/>
              <a:ea typeface="Open Sans"/>
              <a:cs typeface="Open Sans"/>
              <a:sym typeface="Open Sans"/>
            </a:endParaRPr>
          </a:p>
          <a:p>
            <a:pPr indent="0" lvl="0" marL="0" rtl="0">
              <a:lnSpc>
                <a:spcPct val="100000"/>
              </a:lnSpc>
              <a:spcBef>
                <a:spcPts val="0"/>
              </a:spcBef>
              <a:spcAft>
                <a:spcPts val="0"/>
              </a:spcAft>
              <a:buNone/>
            </a:pPr>
            <a:r>
              <a:t/>
            </a:r>
            <a:endParaRPr b="1" sz="1400">
              <a:latin typeface="Open Sans"/>
              <a:ea typeface="Open Sans"/>
              <a:cs typeface="Open Sans"/>
              <a:sym typeface="Open Sans"/>
            </a:endParaRPr>
          </a:p>
          <a:p>
            <a:pPr indent="0" lvl="0" marL="0" rtl="0">
              <a:lnSpc>
                <a:spcPct val="100000"/>
              </a:lnSpc>
              <a:spcBef>
                <a:spcPts val="0"/>
              </a:spcBef>
              <a:spcAft>
                <a:spcPts val="0"/>
              </a:spcAft>
              <a:buNone/>
            </a:pPr>
            <a:r>
              <a:rPr i="1" lang="en" sz="1400">
                <a:latin typeface="Open Sans Light"/>
                <a:ea typeface="Open Sans Light"/>
                <a:cs typeface="Open Sans Light"/>
                <a:sym typeface="Open Sans Light"/>
              </a:rPr>
              <a:t>Gaffer	</a:t>
            </a:r>
            <a:r>
              <a:rPr lang="en" sz="1400">
                <a:latin typeface="Open Sans Light"/>
                <a:ea typeface="Open Sans Light"/>
                <a:cs typeface="Open Sans Light"/>
                <a:sym typeface="Open Sans Light"/>
              </a:rPr>
              <a:t>		 	</a:t>
            </a:r>
            <a:r>
              <a:rPr b="1" lang="en" sz="1400">
                <a:latin typeface="Open Sans"/>
                <a:ea typeface="Open Sans"/>
                <a:cs typeface="Open Sans"/>
                <a:sym typeface="Open Sans"/>
              </a:rPr>
              <a:t>Robert Rowan	</a:t>
            </a:r>
          </a:p>
          <a:p>
            <a:pPr indent="0" lvl="0" marL="0" rtl="0">
              <a:lnSpc>
                <a:spcPct val="100000"/>
              </a:lnSpc>
              <a:spcBef>
                <a:spcPts val="0"/>
              </a:spcBef>
              <a:spcAft>
                <a:spcPts val="0"/>
              </a:spcAft>
              <a:buNone/>
            </a:pPr>
            <a:r>
              <a:rPr i="1" lang="en" sz="1400">
                <a:latin typeface="Open Sans Light"/>
                <a:ea typeface="Open Sans Light"/>
                <a:cs typeface="Open Sans Light"/>
                <a:sym typeface="Open Sans Light"/>
              </a:rPr>
              <a:t>SFX Make-up</a:t>
            </a:r>
            <a:r>
              <a:rPr lang="en" sz="1400">
                <a:latin typeface="Open Sans Light"/>
                <a:ea typeface="Open Sans Light"/>
                <a:cs typeface="Open Sans Light"/>
                <a:sym typeface="Open Sans Light"/>
              </a:rPr>
              <a:t> 			</a:t>
            </a:r>
            <a:r>
              <a:rPr b="1" lang="en" sz="1400">
                <a:latin typeface="Open Sans"/>
                <a:ea typeface="Open Sans"/>
                <a:cs typeface="Open Sans"/>
                <a:sym typeface="Open Sans"/>
              </a:rPr>
              <a:t>Duane Craig</a:t>
            </a:r>
          </a:p>
          <a:p>
            <a:pPr indent="0" lvl="0" marL="0" rtl="0">
              <a:lnSpc>
                <a:spcPct val="100000"/>
              </a:lnSpc>
              <a:spcBef>
                <a:spcPts val="0"/>
              </a:spcBef>
              <a:spcAft>
                <a:spcPts val="0"/>
              </a:spcAft>
              <a:buNone/>
            </a:pPr>
            <a:r>
              <a:rPr i="1" lang="en" sz="1400">
                <a:latin typeface="Open Sans Light"/>
                <a:ea typeface="Open Sans Light"/>
                <a:cs typeface="Open Sans Light"/>
                <a:sym typeface="Open Sans Light"/>
              </a:rPr>
              <a:t>Digital Colorist	 	</a:t>
            </a:r>
            <a:r>
              <a:rPr lang="en" sz="1400">
                <a:latin typeface="Open Sans Light"/>
                <a:ea typeface="Open Sans Light"/>
                <a:cs typeface="Open Sans Light"/>
                <a:sym typeface="Open Sans Light"/>
              </a:rPr>
              <a:t>	</a:t>
            </a:r>
            <a:r>
              <a:rPr b="1" lang="en" sz="1400">
                <a:latin typeface="Open Sans"/>
                <a:ea typeface="Open Sans"/>
                <a:cs typeface="Open Sans"/>
                <a:sym typeface="Open Sans"/>
              </a:rPr>
              <a:t>Stephen Teague  </a:t>
            </a:r>
            <a:r>
              <a:rPr i="1" lang="en" sz="1400">
                <a:latin typeface="Open Sans Light"/>
                <a:ea typeface="Open Sans Light"/>
                <a:cs typeface="Open Sans Light"/>
                <a:sym typeface="Open Sans Light"/>
              </a:rPr>
              <a:t>Foley Artist				</a:t>
            </a:r>
            <a:r>
              <a:rPr b="1" lang="en" sz="1400">
                <a:latin typeface="Open Sans"/>
                <a:ea typeface="Open Sans"/>
                <a:cs typeface="Open Sans"/>
                <a:sym typeface="Open Sans"/>
              </a:rPr>
              <a:t>Dr. Oddio</a:t>
            </a:r>
          </a:p>
          <a:p>
            <a:pPr indent="0" lvl="0" marL="0" rtl="0">
              <a:lnSpc>
                <a:spcPct val="100000"/>
              </a:lnSpc>
              <a:spcBef>
                <a:spcPts val="0"/>
              </a:spcBef>
              <a:spcAft>
                <a:spcPts val="0"/>
              </a:spcAft>
              <a:buNone/>
            </a:pPr>
            <a:r>
              <a:rPr i="1" lang="en" sz="1400">
                <a:latin typeface="Open Sans Light"/>
                <a:ea typeface="Open Sans Light"/>
                <a:cs typeface="Open Sans Light"/>
                <a:sym typeface="Open Sans Light"/>
              </a:rPr>
              <a:t>VFX	 	</a:t>
            </a:r>
            <a:r>
              <a:rPr lang="en" sz="1400">
                <a:latin typeface="Open Sans Light"/>
                <a:ea typeface="Open Sans Light"/>
                <a:cs typeface="Open Sans Light"/>
                <a:sym typeface="Open Sans Light"/>
              </a:rPr>
              <a:t>			</a:t>
            </a:r>
            <a:r>
              <a:rPr b="1" lang="en" sz="1400">
                <a:latin typeface="Open Sans"/>
                <a:ea typeface="Open Sans"/>
                <a:cs typeface="Open Sans"/>
                <a:sym typeface="Open Sans"/>
              </a:rPr>
              <a:t>Bob Friedstand	</a:t>
            </a:r>
          </a:p>
          <a:p>
            <a:pPr indent="0" lvl="0" marL="0" rtl="0">
              <a:lnSpc>
                <a:spcPct val="100000"/>
              </a:lnSpc>
              <a:spcBef>
                <a:spcPts val="0"/>
              </a:spcBef>
              <a:spcAft>
                <a:spcPts val="0"/>
              </a:spcAft>
              <a:buNone/>
            </a:pPr>
            <a:r>
              <a:rPr i="1" lang="en" sz="1400">
                <a:latin typeface="Open Sans Light"/>
                <a:ea typeface="Open Sans Light"/>
                <a:cs typeface="Open Sans Light"/>
                <a:sym typeface="Open Sans Light"/>
              </a:rPr>
              <a:t>VFX Assistant</a:t>
            </a:r>
            <a:r>
              <a:rPr lang="en" sz="1400">
                <a:latin typeface="Open Sans Light"/>
                <a:ea typeface="Open Sans Light"/>
                <a:cs typeface="Open Sans Light"/>
                <a:sym typeface="Open Sans Light"/>
              </a:rPr>
              <a:t>			</a:t>
            </a:r>
            <a:r>
              <a:rPr b="1" lang="en" sz="1400">
                <a:latin typeface="Open Sans"/>
                <a:ea typeface="Open Sans"/>
                <a:cs typeface="Open Sans"/>
                <a:sym typeface="Open Sans"/>
              </a:rPr>
              <a:t>Jordan Alexander</a:t>
            </a:r>
          </a:p>
          <a:p>
            <a:pPr indent="0" lvl="0" marL="0" rtl="0">
              <a:lnSpc>
                <a:spcPct val="100000"/>
              </a:lnSpc>
              <a:spcBef>
                <a:spcPts val="0"/>
              </a:spcBef>
              <a:spcAft>
                <a:spcPts val="0"/>
              </a:spcAft>
              <a:buNone/>
            </a:pPr>
            <a:r>
              <a:rPr i="1" lang="en" sz="1400">
                <a:latin typeface="Open Sans Light"/>
                <a:ea typeface="Open Sans Light"/>
                <a:cs typeface="Open Sans Light"/>
                <a:sym typeface="Open Sans Light"/>
              </a:rPr>
              <a:t>Music recorded by </a:t>
            </a:r>
            <a:r>
              <a:rPr lang="en" sz="1400">
                <a:latin typeface="Open Sans Light"/>
                <a:ea typeface="Open Sans Light"/>
                <a:cs typeface="Open Sans Light"/>
                <a:sym typeface="Open Sans Light"/>
              </a:rPr>
              <a:t>	 	</a:t>
            </a:r>
            <a:r>
              <a:rPr b="1" lang="en" sz="1400">
                <a:latin typeface="Open Sans"/>
                <a:ea typeface="Open Sans"/>
                <a:cs typeface="Open Sans"/>
                <a:sym typeface="Open Sans"/>
              </a:rPr>
              <a:t>The Family Ghost</a:t>
            </a:r>
            <a:r>
              <a:rPr i="1" lang="en" sz="1400">
                <a:latin typeface="Open Sans Light"/>
                <a:ea typeface="Open Sans Light"/>
                <a:cs typeface="Open Sans Light"/>
                <a:sym typeface="Open Sans Light"/>
              </a:rPr>
              <a:t>	</a:t>
            </a:r>
          </a:p>
          <a:p>
            <a:pPr indent="0" lvl="0" marL="0" rtl="0">
              <a:lnSpc>
                <a:spcPct val="100000"/>
              </a:lnSpc>
              <a:spcBef>
                <a:spcPts val="0"/>
              </a:spcBef>
              <a:spcAft>
                <a:spcPts val="0"/>
              </a:spcAft>
              <a:buNone/>
            </a:pPr>
            <a:r>
              <a:rPr i="1" lang="en" sz="1400">
                <a:latin typeface="Open Sans Light"/>
                <a:ea typeface="Open Sans Light"/>
                <a:cs typeface="Open Sans Light"/>
                <a:sym typeface="Open Sans Light"/>
              </a:rPr>
              <a:t>Poster Design			</a:t>
            </a:r>
            <a:r>
              <a:rPr b="1" lang="en" sz="1400">
                <a:latin typeface="Open Sans"/>
                <a:ea typeface="Open Sans"/>
                <a:cs typeface="Open Sans"/>
                <a:sym typeface="Open Sans"/>
              </a:rPr>
              <a:t>Jordan Alexander</a:t>
            </a:r>
          </a:p>
        </p:txBody>
      </p:sp>
      <p:pic>
        <p:nvPicPr>
          <p:cNvPr id="132" name="Shape 132"/>
          <p:cNvPicPr preferRelativeResize="0"/>
          <p:nvPr/>
        </p:nvPicPr>
        <p:blipFill rotWithShape="1">
          <a:blip r:embed="rId3">
            <a:alphaModFix/>
          </a:blip>
          <a:srcRect b="0" l="52042" r="3212" t="0"/>
          <a:stretch/>
        </p:blipFill>
        <p:spPr>
          <a:xfrm>
            <a:off x="5052625" y="0"/>
            <a:ext cx="4091376"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60" name="Shape 60"/>
        <p:cNvGrpSpPr/>
        <p:nvPr/>
      </p:nvGrpSpPr>
      <p:grpSpPr>
        <a:xfrm>
          <a:off x="0" y="0"/>
          <a:ext cx="0" cy="0"/>
          <a:chOff x="0" y="0"/>
          <a:chExt cx="0" cy="0"/>
        </a:xfrm>
      </p:grpSpPr>
      <p:sp>
        <p:nvSpPr>
          <p:cNvPr id="61" name="Shape 61"/>
          <p:cNvSpPr txBox="1"/>
          <p:nvPr>
            <p:ph type="title"/>
          </p:nvPr>
        </p:nvSpPr>
        <p:spPr>
          <a:xfrm>
            <a:off x="4789150" y="380275"/>
            <a:ext cx="3222900" cy="801000"/>
          </a:xfrm>
          <a:prstGeom prst="rect">
            <a:avLst/>
          </a:prstGeom>
        </p:spPr>
        <p:txBody>
          <a:bodyPr anchorCtr="0" anchor="t" bIns="91425" lIns="91425" rIns="91425" wrap="square" tIns="91425">
            <a:noAutofit/>
          </a:bodyPr>
          <a:lstStyle/>
          <a:p>
            <a:pPr indent="0" lvl="0" marL="0">
              <a:spcBef>
                <a:spcPts val="0"/>
              </a:spcBef>
              <a:buNone/>
            </a:pPr>
            <a:r>
              <a:rPr b="0" lang="en" sz="3000">
                <a:solidFill>
                  <a:schemeClr val="dk2"/>
                </a:solidFill>
                <a:latin typeface="Open Sans Light"/>
                <a:ea typeface="Open Sans Light"/>
                <a:cs typeface="Open Sans Light"/>
                <a:sym typeface="Open Sans Light"/>
              </a:rPr>
              <a:t>H.I.D.</a:t>
            </a:r>
          </a:p>
        </p:txBody>
      </p:sp>
      <p:sp>
        <p:nvSpPr>
          <p:cNvPr id="62" name="Shape 62"/>
          <p:cNvSpPr txBox="1"/>
          <p:nvPr>
            <p:ph idx="1" type="body"/>
          </p:nvPr>
        </p:nvSpPr>
        <p:spPr>
          <a:xfrm>
            <a:off x="4789150" y="1039050"/>
            <a:ext cx="4043400" cy="2929500"/>
          </a:xfrm>
          <a:prstGeom prst="rect">
            <a:avLst/>
          </a:prstGeom>
        </p:spPr>
        <p:txBody>
          <a:bodyPr anchorCtr="0" anchor="t" bIns="91425" lIns="91425" rIns="91425" wrap="square" tIns="91425">
            <a:noAutofit/>
          </a:bodyPr>
          <a:lstStyle/>
          <a:p>
            <a:pPr indent="0" lvl="0" marL="0">
              <a:spcBef>
                <a:spcPts val="0"/>
              </a:spcBef>
              <a:buNone/>
            </a:pPr>
            <a:r>
              <a:rPr lang="en" sz="1100">
                <a:latin typeface="Open Sans Light"/>
                <a:ea typeface="Open Sans Light"/>
                <a:cs typeface="Open Sans Light"/>
                <a:sym typeface="Open Sans Light"/>
              </a:rPr>
              <a:t>[Narrative Short]</a:t>
            </a:r>
          </a:p>
          <a:p>
            <a:pPr indent="0" lvl="0" marL="0">
              <a:spcBef>
                <a:spcPts val="0"/>
              </a:spcBef>
              <a:buNone/>
            </a:pPr>
            <a:r>
              <a:t/>
            </a:r>
            <a:endParaRPr sz="1100">
              <a:latin typeface="Open Sans Light"/>
              <a:ea typeface="Open Sans Light"/>
              <a:cs typeface="Open Sans Light"/>
              <a:sym typeface="Open Sans Light"/>
            </a:endParaRPr>
          </a:p>
          <a:p>
            <a:pPr indent="0" lvl="0" marL="0" rtl="0">
              <a:lnSpc>
                <a:spcPct val="100000"/>
              </a:lnSpc>
              <a:spcBef>
                <a:spcPts val="0"/>
              </a:spcBef>
              <a:buNone/>
            </a:pPr>
            <a:r>
              <a:rPr i="1" lang="en" sz="1100">
                <a:latin typeface="Open Sans Light"/>
                <a:ea typeface="Open Sans Light"/>
                <a:cs typeface="Open Sans Light"/>
                <a:sym typeface="Open Sans Light"/>
              </a:rPr>
              <a:t>Running Time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25 minutes                   </a:t>
            </a:r>
            <a:r>
              <a:rPr i="1" lang="en" sz="1100">
                <a:latin typeface="Open Sans Light"/>
                <a:ea typeface="Open Sans Light"/>
                <a:cs typeface="Open Sans Light"/>
                <a:sym typeface="Open Sans Light"/>
              </a:rPr>
              <a:t>Directed by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Chad Allen Barton              </a:t>
            </a:r>
            <a:r>
              <a:rPr i="1" lang="en" sz="1100">
                <a:latin typeface="Open Sans Light"/>
                <a:ea typeface="Open Sans Light"/>
                <a:cs typeface="Open Sans Light"/>
                <a:sym typeface="Open Sans Light"/>
              </a:rPr>
              <a:t>Written by</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Chad Allen Barton    </a:t>
            </a:r>
            <a:r>
              <a:rPr i="1" lang="en" sz="1100">
                <a:latin typeface="Open Sans Light"/>
                <a:ea typeface="Open Sans Light"/>
                <a:cs typeface="Open Sans Light"/>
                <a:sym typeface="Open Sans Light"/>
              </a:rPr>
              <a:t>Produced by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Charlie Metz                                </a:t>
            </a:r>
          </a:p>
          <a:p>
            <a:pPr indent="0" lvl="0" marL="0" rtl="0">
              <a:lnSpc>
                <a:spcPct val="100000"/>
              </a:lnSpc>
              <a:spcBef>
                <a:spcPts val="0"/>
              </a:spcBef>
              <a:buNone/>
            </a:pPr>
            <a:r>
              <a:rPr i="1" lang="en" sz="1100">
                <a:latin typeface="Open Sans Light"/>
                <a:ea typeface="Open Sans Light"/>
                <a:cs typeface="Open Sans Light"/>
                <a:sym typeface="Open Sans Light"/>
              </a:rPr>
              <a:t>Production Company	 		</a:t>
            </a:r>
            <a:r>
              <a:rPr b="1" lang="en" sz="1100">
                <a:latin typeface="Open Sans"/>
                <a:ea typeface="Open Sans"/>
                <a:cs typeface="Open Sans"/>
                <a:sym typeface="Open Sans"/>
              </a:rPr>
              <a:t>Piano Man Pictures   </a:t>
            </a:r>
            <a:r>
              <a:rPr i="1" lang="en" sz="1100">
                <a:latin typeface="Open Sans Light"/>
                <a:ea typeface="Open Sans Light"/>
                <a:cs typeface="Open Sans Light"/>
                <a:sym typeface="Open Sans Light"/>
              </a:rPr>
              <a:t>Edited by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Stephen Teague </a:t>
            </a:r>
            <a:r>
              <a:rPr i="1" lang="en" sz="1100">
                <a:latin typeface="Open Sans Light"/>
                <a:ea typeface="Open Sans Light"/>
                <a:cs typeface="Open Sans Light"/>
                <a:sym typeface="Open Sans Light"/>
              </a:rPr>
              <a:t>Cinematographer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Stephen L. Hildreth     </a:t>
            </a:r>
            <a:r>
              <a:rPr i="1" lang="en" sz="1100">
                <a:latin typeface="Open Sans Light"/>
                <a:ea typeface="Open Sans Light"/>
                <a:cs typeface="Open Sans Light"/>
                <a:sym typeface="Open Sans Light"/>
              </a:rPr>
              <a:t>Music Supervisor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Jacques Granger</a:t>
            </a:r>
          </a:p>
        </p:txBody>
      </p:sp>
      <p:pic>
        <p:nvPicPr>
          <p:cNvPr id="63" name="Shape 63"/>
          <p:cNvPicPr preferRelativeResize="0"/>
          <p:nvPr/>
        </p:nvPicPr>
        <p:blipFill rotWithShape="1">
          <a:blip r:embed="rId3">
            <a:alphaModFix/>
          </a:blip>
          <a:srcRect b="2565" l="0" r="-1430" t="5149"/>
          <a:stretch/>
        </p:blipFill>
        <p:spPr>
          <a:xfrm>
            <a:off x="-26800" y="0"/>
            <a:ext cx="3802624" cy="5143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67" name="Shape 67"/>
        <p:cNvGrpSpPr/>
        <p:nvPr/>
      </p:nvGrpSpPr>
      <p:grpSpPr>
        <a:xfrm>
          <a:off x="0" y="0"/>
          <a:ext cx="0" cy="0"/>
          <a:chOff x="0" y="0"/>
          <a:chExt cx="0" cy="0"/>
        </a:xfrm>
      </p:grpSpPr>
      <p:sp>
        <p:nvSpPr>
          <p:cNvPr id="68" name="Shape 68"/>
          <p:cNvSpPr txBox="1"/>
          <p:nvPr>
            <p:ph type="title"/>
          </p:nvPr>
        </p:nvSpPr>
        <p:spPr>
          <a:xfrm>
            <a:off x="4716600" y="259823"/>
            <a:ext cx="3775800" cy="553200"/>
          </a:xfrm>
          <a:prstGeom prst="rect">
            <a:avLst/>
          </a:prstGeom>
        </p:spPr>
        <p:txBody>
          <a:bodyPr anchorCtr="0" anchor="t" bIns="91425" lIns="91425" rIns="91425" wrap="square" tIns="91425">
            <a:noAutofit/>
          </a:bodyPr>
          <a:lstStyle/>
          <a:p>
            <a:pPr indent="0" lvl="0" marL="0" rtl="0">
              <a:spcBef>
                <a:spcPts val="0"/>
              </a:spcBef>
              <a:buNone/>
            </a:pPr>
            <a:r>
              <a:rPr b="0" lang="en" sz="3000">
                <a:solidFill>
                  <a:schemeClr val="dk2"/>
                </a:solidFill>
                <a:latin typeface="Open Sans Light"/>
                <a:ea typeface="Open Sans Light"/>
                <a:cs typeface="Open Sans Light"/>
                <a:sym typeface="Open Sans Light"/>
              </a:rPr>
              <a:t>LOGLINE</a:t>
            </a:r>
          </a:p>
        </p:txBody>
      </p:sp>
      <p:sp>
        <p:nvSpPr>
          <p:cNvPr id="69" name="Shape 69"/>
          <p:cNvSpPr txBox="1"/>
          <p:nvPr>
            <p:ph idx="1" type="body"/>
          </p:nvPr>
        </p:nvSpPr>
        <p:spPr>
          <a:xfrm>
            <a:off x="4716600" y="813024"/>
            <a:ext cx="4043400" cy="1315200"/>
          </a:xfrm>
          <a:prstGeom prst="rect">
            <a:avLst/>
          </a:prstGeom>
        </p:spPr>
        <p:txBody>
          <a:bodyPr anchorCtr="0" anchor="t" bIns="91425" lIns="91425" rIns="91425" wrap="square" tIns="91425">
            <a:noAutofit/>
          </a:bodyPr>
          <a:lstStyle/>
          <a:p>
            <a:pPr indent="0" lvl="0" marL="0">
              <a:spcBef>
                <a:spcPts val="0"/>
              </a:spcBef>
              <a:buNone/>
            </a:pPr>
            <a:r>
              <a:rPr lang="en" sz="1000">
                <a:latin typeface="Open Sans Light"/>
                <a:ea typeface="Open Sans Light"/>
                <a:cs typeface="Open Sans Light"/>
                <a:sym typeface="Open Sans Light"/>
              </a:rPr>
              <a:t>[44 WORDS]</a:t>
            </a:r>
            <a:r>
              <a:rPr lang="en" sz="600">
                <a:latin typeface="Open Sans Light"/>
                <a:ea typeface="Open Sans Light"/>
                <a:cs typeface="Open Sans Light"/>
                <a:sym typeface="Open Sans Light"/>
              </a:rPr>
              <a:t> </a:t>
            </a:r>
          </a:p>
          <a:p>
            <a:pPr indent="0" lvl="0" marL="0" rtl="0">
              <a:spcBef>
                <a:spcPts val="0"/>
              </a:spcBef>
              <a:buNone/>
            </a:pPr>
            <a:r>
              <a:rPr lang="en" sz="600">
                <a:latin typeface="Open Sans Light"/>
                <a:ea typeface="Open Sans Light"/>
                <a:cs typeface="Open Sans Light"/>
                <a:sym typeface="Open Sans Light"/>
              </a:rPr>
              <a:t> </a:t>
            </a:r>
            <a:r>
              <a:rPr lang="en" sz="1000">
                <a:latin typeface="Open Sans Light"/>
                <a:ea typeface="Open Sans Light"/>
                <a:cs typeface="Open Sans Light"/>
                <a:sym typeface="Open Sans Light"/>
              </a:rPr>
              <a:t>Dealing with increasing hallucinations and unable to afford health insurance, Faye must turn to a drug dealer to find the medication she needs. Without a trained physician helping her, she might be taking the wrong medicine in the wrong amount, which can have dire consequences.</a:t>
            </a:r>
          </a:p>
        </p:txBody>
      </p:sp>
      <p:pic>
        <p:nvPicPr>
          <p:cNvPr id="70" name="Shape 70"/>
          <p:cNvPicPr preferRelativeResize="0"/>
          <p:nvPr/>
        </p:nvPicPr>
        <p:blipFill rotWithShape="1">
          <a:blip r:embed="rId3">
            <a:alphaModFix/>
          </a:blip>
          <a:srcRect b="0" l="15758" r="38081" t="0"/>
          <a:stretch/>
        </p:blipFill>
        <p:spPr>
          <a:xfrm>
            <a:off x="0" y="0"/>
            <a:ext cx="4220794" cy="5143500"/>
          </a:xfrm>
          <a:prstGeom prst="rect">
            <a:avLst/>
          </a:prstGeom>
          <a:noFill/>
          <a:ln>
            <a:noFill/>
          </a:ln>
        </p:spPr>
      </p:pic>
      <p:sp>
        <p:nvSpPr>
          <p:cNvPr id="71" name="Shape 71"/>
          <p:cNvSpPr txBox="1"/>
          <p:nvPr>
            <p:ph idx="1" type="body"/>
          </p:nvPr>
        </p:nvSpPr>
        <p:spPr>
          <a:xfrm>
            <a:off x="4716600" y="2647750"/>
            <a:ext cx="4043400" cy="2384700"/>
          </a:xfrm>
          <a:prstGeom prst="rect">
            <a:avLst/>
          </a:prstGeom>
        </p:spPr>
        <p:txBody>
          <a:bodyPr anchorCtr="0" anchor="t" bIns="91425" lIns="91425" rIns="91425" wrap="square" tIns="91425">
            <a:noAutofit/>
          </a:bodyPr>
          <a:lstStyle/>
          <a:p>
            <a:pPr indent="0" lvl="0" marL="0" rtl="0">
              <a:spcBef>
                <a:spcPts val="0"/>
              </a:spcBef>
              <a:buNone/>
            </a:pPr>
            <a:r>
              <a:rPr lang="en" sz="1000">
                <a:latin typeface="Open Sans Light"/>
                <a:ea typeface="Open Sans Light"/>
                <a:cs typeface="Open Sans Light"/>
                <a:sym typeface="Open Sans Light"/>
              </a:rPr>
              <a:t>[92 WORDS]</a:t>
            </a:r>
            <a:r>
              <a:rPr lang="en" sz="600">
                <a:latin typeface="Open Sans Light"/>
                <a:ea typeface="Open Sans Light"/>
                <a:cs typeface="Open Sans Light"/>
                <a:sym typeface="Open Sans Light"/>
              </a:rPr>
              <a:t> </a:t>
            </a:r>
          </a:p>
          <a:p>
            <a:pPr indent="0" lvl="0" marL="0" rtl="0">
              <a:spcBef>
                <a:spcPts val="0"/>
              </a:spcBef>
              <a:buNone/>
            </a:pPr>
            <a:r>
              <a:rPr lang="en" sz="1000">
                <a:latin typeface="Open Sans Light"/>
                <a:ea typeface="Open Sans Light"/>
                <a:cs typeface="Open Sans Light"/>
                <a:sym typeface="Open Sans Light"/>
              </a:rPr>
              <a:t>Faye desperately needs medication for her mental-heath issues, but her live-in boyfriend offers little understanding. Haunted by a hallucination of a tumor in her ceiling, Faye uses internet research to decide on a medication to help herself. She gets her drug dealer to procure the medication, but he warns her to be careful with it. Once she gets home, she’s greeted by her crazed boyfriend and his friend, both wired on amphetamines. After mixing alcohol with the medication, Faye is now experiencing stronger hallucinations than ever while two deranged men threaten her. </a:t>
            </a:r>
          </a:p>
        </p:txBody>
      </p:sp>
      <p:sp>
        <p:nvSpPr>
          <p:cNvPr id="72" name="Shape 72"/>
          <p:cNvSpPr txBox="1"/>
          <p:nvPr>
            <p:ph type="title"/>
          </p:nvPr>
        </p:nvSpPr>
        <p:spPr>
          <a:xfrm>
            <a:off x="4716600" y="2128225"/>
            <a:ext cx="3775800" cy="553200"/>
          </a:xfrm>
          <a:prstGeom prst="rect">
            <a:avLst/>
          </a:prstGeom>
        </p:spPr>
        <p:txBody>
          <a:bodyPr anchorCtr="0" anchor="t" bIns="91425" lIns="91425" rIns="91425" wrap="square" tIns="91425">
            <a:noAutofit/>
          </a:bodyPr>
          <a:lstStyle/>
          <a:p>
            <a:pPr indent="0" lvl="0" marL="0">
              <a:spcBef>
                <a:spcPts val="0"/>
              </a:spcBef>
              <a:buNone/>
            </a:pPr>
            <a:r>
              <a:rPr b="0" lang="en" sz="3000">
                <a:solidFill>
                  <a:schemeClr val="dk2"/>
                </a:solidFill>
                <a:latin typeface="Open Sans Light"/>
                <a:ea typeface="Open Sans Light"/>
                <a:cs typeface="Open Sans Light"/>
                <a:sym typeface="Open Sans Light"/>
              </a:rPr>
              <a:t>SYNOPSIS</a:t>
            </a:r>
          </a:p>
          <a:p>
            <a:pPr indent="0" lvl="0" marL="0" rtl="0">
              <a:spcBef>
                <a:spcPts val="0"/>
              </a:spcBef>
              <a:buNone/>
            </a:pPr>
            <a:r>
              <a:t/>
            </a:r>
            <a:endParaRPr b="0" sz="3000">
              <a:solidFill>
                <a:schemeClr val="dk2"/>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C232"/>
        </a:solidFill>
      </p:bgPr>
    </p:bg>
    <p:spTree>
      <p:nvGrpSpPr>
        <p:cNvPr id="76" name="Shape 76"/>
        <p:cNvGrpSpPr/>
        <p:nvPr/>
      </p:nvGrpSpPr>
      <p:grpSpPr>
        <a:xfrm>
          <a:off x="0" y="0"/>
          <a:ext cx="0" cy="0"/>
          <a:chOff x="0" y="0"/>
          <a:chExt cx="0" cy="0"/>
        </a:xfrm>
      </p:grpSpPr>
      <p:pic>
        <p:nvPicPr>
          <p:cNvPr id="77" name="Shape 77"/>
          <p:cNvPicPr preferRelativeResize="0"/>
          <p:nvPr/>
        </p:nvPicPr>
        <p:blipFill rotWithShape="1">
          <a:blip r:embed="rId3">
            <a:alphaModFix/>
          </a:blip>
          <a:srcRect b="0" l="13075" r="36925" t="0"/>
          <a:stretch/>
        </p:blipFill>
        <p:spPr>
          <a:xfrm>
            <a:off x="4571996" y="0"/>
            <a:ext cx="4571990" cy="5143500"/>
          </a:xfrm>
          <a:prstGeom prst="rect">
            <a:avLst/>
          </a:prstGeom>
          <a:noFill/>
          <a:ln>
            <a:noFill/>
          </a:ln>
        </p:spPr>
      </p:pic>
      <p:sp>
        <p:nvSpPr>
          <p:cNvPr id="78" name="Shape 78"/>
          <p:cNvSpPr txBox="1"/>
          <p:nvPr>
            <p:ph type="title"/>
          </p:nvPr>
        </p:nvSpPr>
        <p:spPr>
          <a:xfrm>
            <a:off x="217150" y="75325"/>
            <a:ext cx="3993000" cy="843900"/>
          </a:xfrm>
          <a:prstGeom prst="rect">
            <a:avLst/>
          </a:prstGeom>
        </p:spPr>
        <p:txBody>
          <a:bodyPr anchorCtr="0" anchor="b" bIns="91425" lIns="91425" rIns="91425" wrap="square" tIns="91425">
            <a:noAutofit/>
          </a:bodyPr>
          <a:lstStyle/>
          <a:p>
            <a:pPr indent="0" lvl="0" marL="0" rtl="0" algn="l">
              <a:spcBef>
                <a:spcPts val="0"/>
              </a:spcBef>
              <a:buNone/>
            </a:pPr>
            <a:r>
              <a:rPr b="0" lang="en" sz="3000">
                <a:solidFill>
                  <a:schemeClr val="dk2"/>
                </a:solidFill>
                <a:latin typeface="Open Sans Light"/>
                <a:ea typeface="Open Sans Light"/>
                <a:cs typeface="Open Sans Light"/>
                <a:sym typeface="Open Sans Light"/>
              </a:rPr>
              <a:t>Director’s Statement</a:t>
            </a:r>
          </a:p>
        </p:txBody>
      </p:sp>
      <p:sp>
        <p:nvSpPr>
          <p:cNvPr id="79" name="Shape 79"/>
          <p:cNvSpPr txBox="1"/>
          <p:nvPr>
            <p:ph idx="2" type="body"/>
          </p:nvPr>
        </p:nvSpPr>
        <p:spPr>
          <a:xfrm>
            <a:off x="217150" y="2179100"/>
            <a:ext cx="4137600" cy="1815900"/>
          </a:xfrm>
          <a:prstGeom prst="rect">
            <a:avLst/>
          </a:prstGeom>
        </p:spPr>
        <p:txBody>
          <a:bodyPr anchorCtr="0" anchor="ctr" bIns="91425" lIns="91425" rIns="91425" wrap="square" tIns="91425">
            <a:noAutofit/>
          </a:bodyPr>
          <a:lstStyle/>
          <a:p>
            <a:pPr indent="0" lvl="0" marL="0" rtl="0">
              <a:spcBef>
                <a:spcPts val="0"/>
              </a:spcBef>
              <a:buNone/>
            </a:pPr>
            <a:r>
              <a:rPr lang="en" sz="1000">
                <a:latin typeface="Open Sans Light"/>
                <a:ea typeface="Open Sans Light"/>
                <a:cs typeface="Open Sans Light"/>
                <a:sym typeface="Open Sans Light"/>
              </a:rPr>
              <a:t>The origin of this story is extremely personal. In 2013, my sister, Amanda Holcomb, killed herself. She had undiagnosed mental-health issues, including depression and bipolar disorder. Due to the state of our healthcare system, she could never afford to see anyone about these issues, and self-medicated with alcohol. She tried to end her life twice, but ended up stopping herself both times.  After one of those attempts, the police escorted her to a hospital for treatment. The hospital refused to admit her, both because she couldn’t afford insurance, and because the doctor who saw her was incompetent. That night, she successfully took her own life.</a:t>
            </a:r>
          </a:p>
          <a:p>
            <a:pPr indent="0" lvl="0" marL="0" rtl="0">
              <a:spcBef>
                <a:spcPts val="0"/>
              </a:spcBef>
              <a:buNone/>
            </a:pPr>
            <a:r>
              <a:rPr lang="en" sz="1000">
                <a:latin typeface="Open Sans Light"/>
                <a:ea typeface="Open Sans Light"/>
                <a:cs typeface="Open Sans Light"/>
                <a:sym typeface="Open Sans Light"/>
              </a:rPr>
              <a:t>This movie is not a biographical story of the end of my sister’s life; it’s a story based on those same circumstances. Our healthcare system is inherently unfair, and rigged against the poor and the needy. Mental-health care is even worse. I thought telling this story would help me work through the aftermath of my sister’s death, but it’s honestly just made me angrier at our dysfunctional and broken system. I wish I could say this was an isolated incident, but it absolutely isn’t. I hear similar stories all the time—not just on the news, but in my own city and circle of friends. My hope is that this film can help start a conversation about mental-health care and healthcare in general in this country, so we can work toward building a system that makes situations like Amanda’s far less common.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83" name="Shape 83"/>
        <p:cNvGrpSpPr/>
        <p:nvPr/>
      </p:nvGrpSpPr>
      <p:grpSpPr>
        <a:xfrm>
          <a:off x="0" y="0"/>
          <a:ext cx="0" cy="0"/>
          <a:chOff x="0" y="0"/>
          <a:chExt cx="0" cy="0"/>
        </a:xfrm>
      </p:grpSpPr>
      <p:sp>
        <p:nvSpPr>
          <p:cNvPr id="84" name="Shape 84"/>
          <p:cNvSpPr txBox="1"/>
          <p:nvPr>
            <p:ph type="title"/>
          </p:nvPr>
        </p:nvSpPr>
        <p:spPr>
          <a:xfrm>
            <a:off x="3741500" y="235700"/>
            <a:ext cx="4427400" cy="523500"/>
          </a:xfrm>
          <a:prstGeom prst="rect">
            <a:avLst/>
          </a:prstGeom>
        </p:spPr>
        <p:txBody>
          <a:bodyPr anchorCtr="0" anchor="t" bIns="91425" lIns="91425" rIns="91425" wrap="square" tIns="91425">
            <a:noAutofit/>
          </a:bodyPr>
          <a:lstStyle/>
          <a:p>
            <a:pPr indent="0" lvl="0" marL="0" rtl="0">
              <a:spcBef>
                <a:spcPts val="0"/>
              </a:spcBef>
              <a:buNone/>
            </a:pPr>
            <a:r>
              <a:rPr b="0" lang="en" sz="1800">
                <a:solidFill>
                  <a:schemeClr val="dk2"/>
                </a:solidFill>
                <a:latin typeface="Open Sans Light"/>
                <a:ea typeface="Open Sans Light"/>
                <a:cs typeface="Open Sans Light"/>
                <a:sym typeface="Open Sans Light"/>
              </a:rPr>
              <a:t>Lyric Peters Malkin as </a:t>
            </a:r>
            <a:r>
              <a:rPr b="0" i="1" lang="en" sz="1800">
                <a:solidFill>
                  <a:schemeClr val="dk2"/>
                </a:solidFill>
                <a:latin typeface="Open Sans Light"/>
                <a:ea typeface="Open Sans Light"/>
                <a:cs typeface="Open Sans Light"/>
                <a:sym typeface="Open Sans Light"/>
              </a:rPr>
              <a:t>Faye</a:t>
            </a:r>
          </a:p>
        </p:txBody>
      </p:sp>
      <p:sp>
        <p:nvSpPr>
          <p:cNvPr id="85" name="Shape 85"/>
          <p:cNvSpPr txBox="1"/>
          <p:nvPr>
            <p:ph idx="1" type="body"/>
          </p:nvPr>
        </p:nvSpPr>
        <p:spPr>
          <a:xfrm>
            <a:off x="3741500" y="759200"/>
            <a:ext cx="4427400" cy="857400"/>
          </a:xfrm>
          <a:prstGeom prst="rect">
            <a:avLst/>
          </a:prstGeom>
        </p:spPr>
        <p:txBody>
          <a:bodyPr anchorCtr="0" anchor="t" bIns="91425" lIns="91425" rIns="91425" wrap="square" tIns="91425">
            <a:noAutofit/>
          </a:bodyPr>
          <a:lstStyle/>
          <a:p>
            <a:pPr indent="0" lvl="0" marL="0" rtl="0">
              <a:spcBef>
                <a:spcPts val="0"/>
              </a:spcBef>
              <a:buNone/>
            </a:pPr>
            <a:r>
              <a:rPr lang="en" sz="1000">
                <a:solidFill>
                  <a:schemeClr val="accent1"/>
                </a:solidFill>
                <a:latin typeface="Open Sans Light"/>
                <a:ea typeface="Open Sans Light"/>
                <a:cs typeface="Open Sans Light"/>
                <a:sym typeface="Open Sans Light"/>
              </a:rPr>
              <a:t>Lorem ipsum dolor sit amet, consectetur adipiscing elit. Pellentesque blandit tempus luctus. Vivamus elementum malesuada risus, ac finibus nisi mattis a. Nam consequat leo id diam blandit dapibus.</a:t>
            </a:r>
          </a:p>
        </p:txBody>
      </p:sp>
      <p:pic>
        <p:nvPicPr>
          <p:cNvPr id="86" name="Shape 86"/>
          <p:cNvPicPr preferRelativeResize="0"/>
          <p:nvPr/>
        </p:nvPicPr>
        <p:blipFill rotWithShape="1">
          <a:blip r:embed="rId3">
            <a:alphaModFix/>
          </a:blip>
          <a:srcRect b="40961" l="0" r="0" t="2950"/>
          <a:stretch/>
        </p:blipFill>
        <p:spPr>
          <a:xfrm>
            <a:off x="642475" y="3454675"/>
            <a:ext cx="1889227" cy="1592446"/>
          </a:xfrm>
          <a:prstGeom prst="rect">
            <a:avLst/>
          </a:prstGeom>
          <a:noFill/>
          <a:ln>
            <a:noFill/>
          </a:ln>
        </p:spPr>
      </p:pic>
      <p:pic>
        <p:nvPicPr>
          <p:cNvPr id="87" name="Shape 87"/>
          <p:cNvPicPr preferRelativeResize="0"/>
          <p:nvPr/>
        </p:nvPicPr>
        <p:blipFill rotWithShape="1">
          <a:blip r:embed="rId4">
            <a:alphaModFix/>
          </a:blip>
          <a:srcRect b="29202" l="0" r="0" t="2407"/>
          <a:stretch/>
        </p:blipFill>
        <p:spPr>
          <a:xfrm>
            <a:off x="642475" y="1709916"/>
            <a:ext cx="1889225" cy="1723671"/>
          </a:xfrm>
          <a:prstGeom prst="rect">
            <a:avLst/>
          </a:prstGeom>
          <a:noFill/>
          <a:ln>
            <a:noFill/>
          </a:ln>
        </p:spPr>
      </p:pic>
      <p:pic>
        <p:nvPicPr>
          <p:cNvPr id="88" name="Shape 88"/>
          <p:cNvPicPr preferRelativeResize="0"/>
          <p:nvPr/>
        </p:nvPicPr>
        <p:blipFill rotWithShape="1">
          <a:blip r:embed="rId5">
            <a:alphaModFix/>
          </a:blip>
          <a:srcRect b="0" l="16776" r="17970" t="33079"/>
          <a:stretch/>
        </p:blipFill>
        <p:spPr>
          <a:xfrm>
            <a:off x="642475" y="235700"/>
            <a:ext cx="1889224" cy="1453125"/>
          </a:xfrm>
          <a:prstGeom prst="rect">
            <a:avLst/>
          </a:prstGeom>
          <a:noFill/>
          <a:ln>
            <a:noFill/>
          </a:ln>
        </p:spPr>
      </p:pic>
      <p:sp>
        <p:nvSpPr>
          <p:cNvPr id="89" name="Shape 89"/>
          <p:cNvSpPr txBox="1"/>
          <p:nvPr>
            <p:ph type="title"/>
          </p:nvPr>
        </p:nvSpPr>
        <p:spPr>
          <a:xfrm>
            <a:off x="3741500" y="1702012"/>
            <a:ext cx="4427400" cy="523500"/>
          </a:xfrm>
          <a:prstGeom prst="rect">
            <a:avLst/>
          </a:prstGeom>
        </p:spPr>
        <p:txBody>
          <a:bodyPr anchorCtr="0" anchor="t" bIns="91425" lIns="91425" rIns="91425" wrap="square" tIns="91425">
            <a:noAutofit/>
          </a:bodyPr>
          <a:lstStyle/>
          <a:p>
            <a:pPr indent="0" lvl="0" marL="0" rtl="0">
              <a:spcBef>
                <a:spcPts val="0"/>
              </a:spcBef>
              <a:buNone/>
            </a:pPr>
            <a:r>
              <a:rPr b="0" lang="en" sz="1800">
                <a:solidFill>
                  <a:schemeClr val="dk2"/>
                </a:solidFill>
                <a:latin typeface="Open Sans Light"/>
                <a:ea typeface="Open Sans Light"/>
                <a:cs typeface="Open Sans Light"/>
                <a:sym typeface="Open Sans Light"/>
              </a:rPr>
              <a:t>Markus Seaberry as </a:t>
            </a:r>
            <a:r>
              <a:rPr b="0" i="1" lang="en" sz="1800">
                <a:solidFill>
                  <a:schemeClr val="dk2"/>
                </a:solidFill>
                <a:latin typeface="Open Sans Light"/>
                <a:ea typeface="Open Sans Light"/>
                <a:cs typeface="Open Sans Light"/>
                <a:sym typeface="Open Sans Light"/>
              </a:rPr>
              <a:t>Marcus</a:t>
            </a:r>
          </a:p>
        </p:txBody>
      </p:sp>
      <p:sp>
        <p:nvSpPr>
          <p:cNvPr id="90" name="Shape 90"/>
          <p:cNvSpPr txBox="1"/>
          <p:nvPr>
            <p:ph idx="1" type="body"/>
          </p:nvPr>
        </p:nvSpPr>
        <p:spPr>
          <a:xfrm>
            <a:off x="3741500" y="2143050"/>
            <a:ext cx="4427400" cy="857400"/>
          </a:xfrm>
          <a:prstGeom prst="rect">
            <a:avLst/>
          </a:prstGeom>
        </p:spPr>
        <p:txBody>
          <a:bodyPr anchorCtr="0" anchor="t" bIns="91425" lIns="91425" rIns="91425" wrap="square" tIns="91425">
            <a:noAutofit/>
          </a:bodyPr>
          <a:lstStyle/>
          <a:p>
            <a:pPr indent="0" lvl="0" marL="0" rtl="0">
              <a:spcBef>
                <a:spcPts val="0"/>
              </a:spcBef>
              <a:buNone/>
            </a:pPr>
            <a:r>
              <a:rPr lang="en" sz="700">
                <a:solidFill>
                  <a:srgbClr val="666666"/>
                </a:solidFill>
                <a:latin typeface="Open Sans"/>
                <a:ea typeface="Open Sans"/>
                <a:cs typeface="Open Sans"/>
                <a:sym typeface="Open Sans"/>
              </a:rPr>
              <a:t>Markus Seaberry has always been a creative person. He was bitten by the acting bug in daycare, and appeared in king and queen pageants and plays. In 2004, he threw caution to the wind and auditioned for Forty Shades of Blue on the University of Memphis campus. He didn't get the part, but he did rediscover his love for acting. He eventually landed a role as the Film Geek in What Goes Around, the debut directorial feature from University of Memphis alumni Rod Pitts, and the rest was history. His association with Rod Pitts led to a meeting with actor/filmmaker Keenon Nikita and getting a role in his directorial debut Just the Two of Us.  Markus continues acting to this day, and he is also a part of the Black Nerd Power podcast team and he occasionally writes reviews or blogs for various websites.</a:t>
            </a:r>
          </a:p>
        </p:txBody>
      </p:sp>
      <p:sp>
        <p:nvSpPr>
          <p:cNvPr id="91" name="Shape 91"/>
          <p:cNvSpPr txBox="1"/>
          <p:nvPr>
            <p:ph type="title"/>
          </p:nvPr>
        </p:nvSpPr>
        <p:spPr>
          <a:xfrm>
            <a:off x="3741500" y="3298300"/>
            <a:ext cx="4427400" cy="523500"/>
          </a:xfrm>
          <a:prstGeom prst="rect">
            <a:avLst/>
          </a:prstGeom>
        </p:spPr>
        <p:txBody>
          <a:bodyPr anchorCtr="0" anchor="t" bIns="91425" lIns="91425" rIns="91425" wrap="square" tIns="91425">
            <a:noAutofit/>
          </a:bodyPr>
          <a:lstStyle/>
          <a:p>
            <a:pPr indent="0" lvl="0" marL="0" rtl="0">
              <a:spcBef>
                <a:spcPts val="0"/>
              </a:spcBef>
              <a:buNone/>
            </a:pPr>
            <a:r>
              <a:rPr b="0" lang="en" sz="1800">
                <a:solidFill>
                  <a:schemeClr val="dk2"/>
                </a:solidFill>
                <a:latin typeface="Open Sans Light"/>
                <a:ea typeface="Open Sans Light"/>
                <a:cs typeface="Open Sans Light"/>
                <a:sym typeface="Open Sans Light"/>
              </a:rPr>
              <a:t>Greg Boller as </a:t>
            </a:r>
            <a:r>
              <a:rPr b="0" i="1" lang="en" sz="1800">
                <a:solidFill>
                  <a:schemeClr val="dk2"/>
                </a:solidFill>
                <a:latin typeface="Open Sans Light"/>
                <a:ea typeface="Open Sans Light"/>
                <a:cs typeface="Open Sans Light"/>
                <a:sym typeface="Open Sans Light"/>
              </a:rPr>
              <a:t>Patrick</a:t>
            </a:r>
          </a:p>
        </p:txBody>
      </p:sp>
      <p:sp>
        <p:nvSpPr>
          <p:cNvPr id="92" name="Shape 92"/>
          <p:cNvSpPr txBox="1"/>
          <p:nvPr>
            <p:ph idx="1" type="body"/>
          </p:nvPr>
        </p:nvSpPr>
        <p:spPr>
          <a:xfrm>
            <a:off x="3741500" y="3683850"/>
            <a:ext cx="4427400" cy="857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800">
                <a:solidFill>
                  <a:srgbClr val="666666"/>
                </a:solidFill>
                <a:latin typeface="Open Sans"/>
                <a:ea typeface="Open Sans"/>
                <a:cs typeface="Open Sans"/>
                <a:sym typeface="Open Sans"/>
              </a:rPr>
              <a:t>Greg is an enthusiastic member of the Memphis theatre and film community.  Currently, Greg is serving as a member of the Theatre Memphis Season Selection Committee and a Board Member with New Moon Theatre. Greg is a Teaching Artist at Playhouse on the Square where he teaches beginning and advanced adult acting. As an actor, Greg's favorite roles include Claudius in Hamlet, Titus in Titus Andronicus and Kent in King Lear; Sec. McNamara and Sen. Easton in All the Way; C.P. Ellis in Best of Enemies; Joe Keller in All My Sons and Andy in Love Letters; Richard in Richard III and Stanley in A Streetcar Named Desire. On film, Greg can be seen as Government Official in Hirsch and Patrick in H.I.D. (Piano Man Pictures).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96" name="Shape 96"/>
        <p:cNvGrpSpPr/>
        <p:nvPr/>
      </p:nvGrpSpPr>
      <p:grpSpPr>
        <a:xfrm>
          <a:off x="0" y="0"/>
          <a:ext cx="0" cy="0"/>
          <a:chOff x="0" y="0"/>
          <a:chExt cx="0" cy="0"/>
        </a:xfrm>
      </p:grpSpPr>
      <p:sp>
        <p:nvSpPr>
          <p:cNvPr id="97" name="Shape 97"/>
          <p:cNvSpPr txBox="1"/>
          <p:nvPr>
            <p:ph type="title"/>
          </p:nvPr>
        </p:nvSpPr>
        <p:spPr>
          <a:xfrm>
            <a:off x="98150" y="441725"/>
            <a:ext cx="5310300" cy="1032300"/>
          </a:xfrm>
          <a:prstGeom prst="rect">
            <a:avLst/>
          </a:prstGeom>
        </p:spPr>
        <p:txBody>
          <a:bodyPr anchorCtr="0" anchor="t" bIns="91425" lIns="91425" rIns="91425" wrap="square" tIns="91425">
            <a:noAutofit/>
          </a:bodyPr>
          <a:lstStyle/>
          <a:p>
            <a:pPr indent="0" lvl="0" marL="0" rtl="0">
              <a:spcBef>
                <a:spcPts val="0"/>
              </a:spcBef>
              <a:buNone/>
            </a:pPr>
            <a:r>
              <a:rPr b="0" lang="en" sz="3000">
                <a:solidFill>
                  <a:schemeClr val="dk2"/>
                </a:solidFill>
                <a:latin typeface="Open Sans"/>
                <a:ea typeface="Open Sans"/>
                <a:cs typeface="Open Sans"/>
                <a:sym typeface="Open Sans"/>
              </a:rPr>
              <a:t>DIRECTOR</a:t>
            </a:r>
            <a:r>
              <a:rPr b="0" lang="en" sz="3000">
                <a:solidFill>
                  <a:schemeClr val="dk2"/>
                </a:solidFill>
                <a:latin typeface="Open Sans Light"/>
                <a:ea typeface="Open Sans Light"/>
                <a:cs typeface="Open Sans Light"/>
                <a:sym typeface="Open Sans Light"/>
              </a:rPr>
              <a:t>, Chad Allen Barton</a:t>
            </a:r>
          </a:p>
        </p:txBody>
      </p:sp>
      <p:pic>
        <p:nvPicPr>
          <p:cNvPr id="98" name="Shape 98"/>
          <p:cNvPicPr preferRelativeResize="0"/>
          <p:nvPr/>
        </p:nvPicPr>
        <p:blipFill rotWithShape="1">
          <a:blip r:embed="rId3">
            <a:alphaModFix/>
          </a:blip>
          <a:srcRect b="0" l="25532" r="25527" t="0"/>
          <a:stretch/>
        </p:blipFill>
        <p:spPr>
          <a:xfrm>
            <a:off x="5368175" y="0"/>
            <a:ext cx="3775830" cy="5143500"/>
          </a:xfrm>
          <a:prstGeom prst="rect">
            <a:avLst/>
          </a:prstGeom>
          <a:noFill/>
          <a:ln>
            <a:noFill/>
          </a:ln>
        </p:spPr>
      </p:pic>
      <p:sp>
        <p:nvSpPr>
          <p:cNvPr id="99" name="Shape 99"/>
          <p:cNvSpPr txBox="1"/>
          <p:nvPr>
            <p:ph idx="1" type="body"/>
          </p:nvPr>
        </p:nvSpPr>
        <p:spPr>
          <a:xfrm>
            <a:off x="289375" y="1051825"/>
            <a:ext cx="4119300" cy="3570300"/>
          </a:xfrm>
          <a:prstGeom prst="rect">
            <a:avLst/>
          </a:prstGeom>
        </p:spPr>
        <p:txBody>
          <a:bodyPr anchorCtr="0" anchor="t" bIns="91425" lIns="91425" rIns="91425" wrap="square" tIns="91425">
            <a:noAutofit/>
          </a:bodyPr>
          <a:lstStyle/>
          <a:p>
            <a:pPr indent="0" lvl="0" marL="0" rtl="0">
              <a:spcBef>
                <a:spcPts val="0"/>
              </a:spcBef>
              <a:spcAft>
                <a:spcPts val="0"/>
              </a:spcAft>
              <a:buNone/>
            </a:pPr>
            <a:r>
              <a:rPr lang="en" sz="1000">
                <a:solidFill>
                  <a:srgbClr val="666666"/>
                </a:solidFill>
                <a:latin typeface="Open Sans"/>
                <a:ea typeface="Open Sans"/>
                <a:cs typeface="Open Sans"/>
                <a:sym typeface="Open Sans"/>
              </a:rPr>
              <a:t>Chad Allen Barton is the co-founder of the Memphis-based production company, Piano Man Pictures.  He’s written, produced, and directed several short films (AM I, HIRSCH, H.I.D.) that have screened at numerous festivals, including ones in Los Angeles, New York, and London.  He has produced award-winning music videos, as well as the North Mississippi All-Stars concert documentary, WORLD BOOGIE IS COMING (dir. Cody Dickinson). His feature-film directorial debut is LIGHTS, CAMERA, BULLSHIT, a semi-autobiographical satirical romp through the Memphis filmmaking landscape. He’s currently developing a comedy series, HELICAL SPACE, about a group of cartoonish misfits in Memphis and their misadventures, which range from electing a dog mayor to keeping a for-profit library open. Also in production is a kids’ puppet show, called FLOPPIES, in which an old noir-ish detective gets stuck in a silly puppet world where every day he gets to learn lessons about friendship and basic mathematic skills that every adult already knows, while teaching its denizens about depression and the encroaching fear of death.</a:t>
            </a:r>
          </a:p>
          <a:p>
            <a:pPr indent="0" lvl="0" marL="0" rtl="0">
              <a:spcBef>
                <a:spcPts val="0"/>
              </a:spcBef>
              <a:buNone/>
            </a:pPr>
            <a:r>
              <a:t/>
            </a:r>
            <a:endParaRPr sz="1000">
              <a:latin typeface="Open Sans Light"/>
              <a:ea typeface="Open Sans Light"/>
              <a:cs typeface="Open Sans Light"/>
              <a:sym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C232"/>
        </a:solidFill>
      </p:bgPr>
    </p:bg>
    <p:spTree>
      <p:nvGrpSpPr>
        <p:cNvPr id="103" name="Shape 103"/>
        <p:cNvGrpSpPr/>
        <p:nvPr/>
      </p:nvGrpSpPr>
      <p:grpSpPr>
        <a:xfrm>
          <a:off x="0" y="0"/>
          <a:ext cx="0" cy="0"/>
          <a:chOff x="0" y="0"/>
          <a:chExt cx="0" cy="0"/>
        </a:xfrm>
      </p:grpSpPr>
      <p:sp>
        <p:nvSpPr>
          <p:cNvPr id="104" name="Shape 104"/>
          <p:cNvSpPr txBox="1"/>
          <p:nvPr>
            <p:ph type="title"/>
          </p:nvPr>
        </p:nvSpPr>
        <p:spPr>
          <a:xfrm>
            <a:off x="496450" y="225450"/>
            <a:ext cx="4427400" cy="468300"/>
          </a:xfrm>
          <a:prstGeom prst="rect">
            <a:avLst/>
          </a:prstGeom>
        </p:spPr>
        <p:txBody>
          <a:bodyPr anchorCtr="0" anchor="t" bIns="91425" lIns="91425" rIns="91425" wrap="square" tIns="91425">
            <a:noAutofit/>
          </a:bodyPr>
          <a:lstStyle/>
          <a:p>
            <a:pPr indent="0" lvl="0" marL="0" rtl="0">
              <a:spcBef>
                <a:spcPts val="0"/>
              </a:spcBef>
              <a:buNone/>
            </a:pPr>
            <a:r>
              <a:rPr b="0" lang="en" sz="1800">
                <a:solidFill>
                  <a:schemeClr val="dk2"/>
                </a:solidFill>
                <a:latin typeface="Open Sans SemiBold"/>
                <a:ea typeface="Open Sans SemiBold"/>
                <a:cs typeface="Open Sans SemiBold"/>
                <a:sym typeface="Open Sans SemiBold"/>
              </a:rPr>
              <a:t>PRODUCER</a:t>
            </a:r>
            <a:r>
              <a:rPr b="0" lang="en" sz="1800">
                <a:solidFill>
                  <a:schemeClr val="dk2"/>
                </a:solidFill>
                <a:latin typeface="Open Sans Light"/>
                <a:ea typeface="Open Sans Light"/>
                <a:cs typeface="Open Sans Light"/>
                <a:sym typeface="Open Sans Light"/>
              </a:rPr>
              <a:t>,</a:t>
            </a:r>
            <a:r>
              <a:rPr b="0" lang="en" sz="1800">
                <a:solidFill>
                  <a:schemeClr val="dk2"/>
                </a:solidFill>
                <a:latin typeface="Open Sans SemiBold"/>
                <a:ea typeface="Open Sans SemiBold"/>
                <a:cs typeface="Open Sans SemiBold"/>
                <a:sym typeface="Open Sans SemiBold"/>
              </a:rPr>
              <a:t> </a:t>
            </a:r>
            <a:r>
              <a:rPr b="0" lang="en" sz="1800">
                <a:solidFill>
                  <a:schemeClr val="dk2"/>
                </a:solidFill>
                <a:latin typeface="Open Sans Light"/>
                <a:ea typeface="Open Sans Light"/>
                <a:cs typeface="Open Sans Light"/>
                <a:sym typeface="Open Sans Light"/>
              </a:rPr>
              <a:t>Charlie Metz III</a:t>
            </a:r>
          </a:p>
        </p:txBody>
      </p:sp>
      <p:sp>
        <p:nvSpPr>
          <p:cNvPr id="105" name="Shape 105"/>
          <p:cNvSpPr txBox="1"/>
          <p:nvPr>
            <p:ph idx="1" type="body"/>
          </p:nvPr>
        </p:nvSpPr>
        <p:spPr>
          <a:xfrm>
            <a:off x="496450" y="693750"/>
            <a:ext cx="4427400" cy="951300"/>
          </a:xfrm>
          <a:prstGeom prst="rect">
            <a:avLst/>
          </a:prstGeom>
        </p:spPr>
        <p:txBody>
          <a:bodyPr anchorCtr="0" anchor="t" bIns="91425" lIns="91425" rIns="91425" wrap="square" tIns="91425">
            <a:noAutofit/>
          </a:bodyPr>
          <a:lstStyle/>
          <a:p>
            <a:pPr indent="0" lvl="0" marL="0" rtl="0">
              <a:spcBef>
                <a:spcPts val="0"/>
              </a:spcBef>
              <a:spcAft>
                <a:spcPts val="0"/>
              </a:spcAft>
              <a:buNone/>
            </a:pPr>
            <a:r>
              <a:rPr lang="en" sz="800">
                <a:solidFill>
                  <a:srgbClr val="434343"/>
                </a:solidFill>
                <a:latin typeface="Open Sans"/>
                <a:ea typeface="Open Sans"/>
                <a:cs typeface="Open Sans"/>
                <a:sym typeface="Open Sans"/>
              </a:rPr>
              <a:t>Charlie Metz III has a Bachelor’s degree in communications with a focus in film/video production and a Bachelor’s degree in Japanese, both from the University of Memphis. He has worked on several productions, including GIRL IN WOODS; I FILMED YOUR DEATH; RATTLE THE HOCKS; LIGHTS, CAMERA, BULLSHIT; and FRESH SKWEEZED in various behind-the-camera positions. He has also acted in supporting roles in I FILMED YOUR DEATH, CLERICAL ERROR, the web series TOTOL RECAL, and the legendary SOLITARY METZ. He has an extensive knowledge of Dungeons &amp; Dragons.</a:t>
            </a:r>
          </a:p>
          <a:p>
            <a:pPr indent="0" lvl="0" marL="0" rtl="0">
              <a:spcBef>
                <a:spcPts val="0"/>
              </a:spcBef>
              <a:buNone/>
            </a:pPr>
            <a:r>
              <a:t/>
            </a:r>
            <a:endParaRPr sz="1000">
              <a:latin typeface="Open Sans Light"/>
              <a:ea typeface="Open Sans Light"/>
              <a:cs typeface="Open Sans Light"/>
              <a:sym typeface="Open Sans Light"/>
            </a:endParaRPr>
          </a:p>
        </p:txBody>
      </p:sp>
      <p:pic>
        <p:nvPicPr>
          <p:cNvPr id="106" name="Shape 106"/>
          <p:cNvPicPr preferRelativeResize="0"/>
          <p:nvPr/>
        </p:nvPicPr>
        <p:blipFill rotWithShape="1">
          <a:blip r:embed="rId3">
            <a:alphaModFix/>
          </a:blip>
          <a:srcRect b="39152" l="4798" r="0" t="9642"/>
          <a:stretch/>
        </p:blipFill>
        <p:spPr>
          <a:xfrm>
            <a:off x="6489075" y="3449675"/>
            <a:ext cx="1642952" cy="1453127"/>
          </a:xfrm>
          <a:prstGeom prst="rect">
            <a:avLst/>
          </a:prstGeom>
          <a:noFill/>
          <a:ln>
            <a:noFill/>
          </a:ln>
        </p:spPr>
      </p:pic>
      <p:pic>
        <p:nvPicPr>
          <p:cNvPr id="107" name="Shape 107"/>
          <p:cNvPicPr preferRelativeResize="0"/>
          <p:nvPr/>
        </p:nvPicPr>
        <p:blipFill rotWithShape="1">
          <a:blip r:embed="rId4">
            <a:alphaModFix/>
          </a:blip>
          <a:srcRect b="38315" l="0" r="0" t="2718"/>
          <a:stretch/>
        </p:blipFill>
        <p:spPr>
          <a:xfrm>
            <a:off x="6489075" y="1837550"/>
            <a:ext cx="1642948" cy="1453127"/>
          </a:xfrm>
          <a:prstGeom prst="rect">
            <a:avLst/>
          </a:prstGeom>
          <a:noFill/>
          <a:ln>
            <a:noFill/>
          </a:ln>
        </p:spPr>
      </p:pic>
      <p:pic>
        <p:nvPicPr>
          <p:cNvPr id="108" name="Shape 108"/>
          <p:cNvPicPr preferRelativeResize="0"/>
          <p:nvPr/>
        </p:nvPicPr>
        <p:blipFill rotWithShape="1">
          <a:blip r:embed="rId5">
            <a:alphaModFix/>
          </a:blip>
          <a:srcRect b="7088" l="2889" r="32318" t="7088"/>
          <a:stretch/>
        </p:blipFill>
        <p:spPr>
          <a:xfrm>
            <a:off x="6489075" y="225450"/>
            <a:ext cx="1642949" cy="1453125"/>
          </a:xfrm>
          <a:prstGeom prst="rect">
            <a:avLst/>
          </a:prstGeom>
          <a:noFill/>
          <a:ln>
            <a:noFill/>
          </a:ln>
        </p:spPr>
      </p:pic>
      <p:sp>
        <p:nvSpPr>
          <p:cNvPr id="109" name="Shape 109"/>
          <p:cNvSpPr txBox="1"/>
          <p:nvPr>
            <p:ph type="title"/>
          </p:nvPr>
        </p:nvSpPr>
        <p:spPr>
          <a:xfrm>
            <a:off x="496450" y="1860363"/>
            <a:ext cx="4427400" cy="422700"/>
          </a:xfrm>
          <a:prstGeom prst="rect">
            <a:avLst/>
          </a:prstGeom>
        </p:spPr>
        <p:txBody>
          <a:bodyPr anchorCtr="0" anchor="t" bIns="91425" lIns="91425" rIns="91425" wrap="square" tIns="91425">
            <a:noAutofit/>
          </a:bodyPr>
          <a:lstStyle/>
          <a:p>
            <a:pPr indent="0" lvl="0" marL="0" rtl="0">
              <a:spcBef>
                <a:spcPts val="0"/>
              </a:spcBef>
              <a:buNone/>
            </a:pPr>
            <a:r>
              <a:rPr b="0" lang="en" sz="1800">
                <a:solidFill>
                  <a:schemeClr val="dk2"/>
                </a:solidFill>
                <a:latin typeface="Open Sans SemiBold"/>
                <a:ea typeface="Open Sans SemiBold"/>
                <a:cs typeface="Open Sans SemiBold"/>
                <a:sym typeface="Open Sans SemiBold"/>
              </a:rPr>
              <a:t>Editor</a:t>
            </a:r>
            <a:r>
              <a:rPr b="0" lang="en" sz="1800">
                <a:solidFill>
                  <a:schemeClr val="dk2"/>
                </a:solidFill>
                <a:latin typeface="Open Sans Light"/>
                <a:ea typeface="Open Sans Light"/>
                <a:cs typeface="Open Sans Light"/>
                <a:sym typeface="Open Sans Light"/>
              </a:rPr>
              <a:t>,</a:t>
            </a:r>
            <a:r>
              <a:rPr b="0" lang="en" sz="1800">
                <a:solidFill>
                  <a:schemeClr val="dk2"/>
                </a:solidFill>
                <a:latin typeface="Open Sans SemiBold"/>
                <a:ea typeface="Open Sans SemiBold"/>
                <a:cs typeface="Open Sans SemiBold"/>
                <a:sym typeface="Open Sans SemiBold"/>
              </a:rPr>
              <a:t> </a:t>
            </a:r>
            <a:r>
              <a:rPr b="0" lang="en" sz="1800">
                <a:solidFill>
                  <a:schemeClr val="dk2"/>
                </a:solidFill>
                <a:latin typeface="Open Sans Light"/>
                <a:ea typeface="Open Sans Light"/>
                <a:cs typeface="Open Sans Light"/>
                <a:sym typeface="Open Sans Light"/>
              </a:rPr>
              <a:t>Stephen Teague</a:t>
            </a:r>
          </a:p>
        </p:txBody>
      </p:sp>
      <p:sp>
        <p:nvSpPr>
          <p:cNvPr id="110" name="Shape 110"/>
          <p:cNvSpPr txBox="1"/>
          <p:nvPr>
            <p:ph idx="1" type="body"/>
          </p:nvPr>
        </p:nvSpPr>
        <p:spPr>
          <a:xfrm>
            <a:off x="496450" y="2305775"/>
            <a:ext cx="4427400" cy="984900"/>
          </a:xfrm>
          <a:prstGeom prst="rect">
            <a:avLst/>
          </a:prstGeom>
        </p:spPr>
        <p:txBody>
          <a:bodyPr anchorCtr="0" anchor="t" bIns="91425" lIns="91425" rIns="91425" wrap="square" tIns="91425">
            <a:noAutofit/>
          </a:bodyPr>
          <a:lstStyle/>
          <a:p>
            <a:pPr indent="0" lvl="0" marL="0" rtl="0">
              <a:spcBef>
                <a:spcPts val="0"/>
              </a:spcBef>
              <a:spcAft>
                <a:spcPts val="0"/>
              </a:spcAft>
              <a:buNone/>
            </a:pPr>
            <a:r>
              <a:rPr lang="en" sz="800">
                <a:solidFill>
                  <a:srgbClr val="434343"/>
                </a:solidFill>
                <a:latin typeface="Open Sans"/>
                <a:ea typeface="Open Sans"/>
                <a:cs typeface="Open Sans"/>
                <a:sym typeface="Open Sans"/>
              </a:rPr>
              <a:t>Stephen Teague has a Bachelor of Arts degree in communications with a film/video focus from the University of Memphis, and the diploma does a nice job of covering a hole in the wall of his bedroom, keeping out the raccoons. He has been involved in numerous Piano Man Pictures productions, which include editing for H.I.D. (dir. Chad Allen Barton), acting in PHASE (dir. Celeste Dixon), and writing/directing THE PRICE OF AIR.</a:t>
            </a:r>
          </a:p>
        </p:txBody>
      </p:sp>
      <p:sp>
        <p:nvSpPr>
          <p:cNvPr id="111" name="Shape 111"/>
          <p:cNvSpPr txBox="1"/>
          <p:nvPr>
            <p:ph type="title"/>
          </p:nvPr>
        </p:nvSpPr>
        <p:spPr>
          <a:xfrm>
            <a:off x="496450" y="3449675"/>
            <a:ext cx="4427400" cy="468300"/>
          </a:xfrm>
          <a:prstGeom prst="rect">
            <a:avLst/>
          </a:prstGeom>
        </p:spPr>
        <p:txBody>
          <a:bodyPr anchorCtr="0" anchor="t" bIns="91425" lIns="91425" rIns="91425" wrap="square" tIns="91425">
            <a:noAutofit/>
          </a:bodyPr>
          <a:lstStyle/>
          <a:p>
            <a:pPr indent="0" lvl="0" marL="0" rtl="0">
              <a:spcBef>
                <a:spcPts val="0"/>
              </a:spcBef>
              <a:buNone/>
            </a:pPr>
            <a:r>
              <a:rPr b="0" lang="en" sz="1800">
                <a:solidFill>
                  <a:schemeClr val="dk2"/>
                </a:solidFill>
                <a:latin typeface="Open Sans SemiBold"/>
                <a:ea typeface="Open Sans SemiBold"/>
                <a:cs typeface="Open Sans SemiBold"/>
                <a:sym typeface="Open Sans SemiBold"/>
              </a:rPr>
              <a:t>Music Supervisor</a:t>
            </a:r>
            <a:r>
              <a:rPr b="0" lang="en" sz="1800">
                <a:solidFill>
                  <a:schemeClr val="dk2"/>
                </a:solidFill>
                <a:latin typeface="Open Sans Light"/>
                <a:ea typeface="Open Sans Light"/>
                <a:cs typeface="Open Sans Light"/>
                <a:sym typeface="Open Sans Light"/>
              </a:rPr>
              <a:t>,</a:t>
            </a:r>
            <a:r>
              <a:rPr b="0" lang="en" sz="1800">
                <a:solidFill>
                  <a:schemeClr val="dk2"/>
                </a:solidFill>
                <a:latin typeface="Open Sans SemiBold"/>
                <a:ea typeface="Open Sans SemiBold"/>
                <a:cs typeface="Open Sans SemiBold"/>
                <a:sym typeface="Open Sans SemiBold"/>
              </a:rPr>
              <a:t> </a:t>
            </a:r>
            <a:r>
              <a:rPr b="0" lang="en" sz="1800">
                <a:solidFill>
                  <a:schemeClr val="dk2"/>
                </a:solidFill>
                <a:latin typeface="Open Sans Light"/>
                <a:ea typeface="Open Sans Light"/>
                <a:cs typeface="Open Sans Light"/>
                <a:sym typeface="Open Sans Light"/>
              </a:rPr>
              <a:t>Jacques Granger</a:t>
            </a:r>
          </a:p>
        </p:txBody>
      </p:sp>
      <p:sp>
        <p:nvSpPr>
          <p:cNvPr id="112" name="Shape 112"/>
          <p:cNvSpPr txBox="1"/>
          <p:nvPr>
            <p:ph idx="1" type="body"/>
          </p:nvPr>
        </p:nvSpPr>
        <p:spPr>
          <a:xfrm>
            <a:off x="496450" y="3917975"/>
            <a:ext cx="4427400" cy="9513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lang="en" sz="800">
                <a:solidFill>
                  <a:srgbClr val="434343"/>
                </a:solidFill>
                <a:latin typeface="Open Sans"/>
                <a:ea typeface="Open Sans"/>
                <a:cs typeface="Open Sans"/>
                <a:sym typeface="Open Sans"/>
              </a:rPr>
              <a:t>Native Memphian Jacques Granger has been playing serious music to small, mostly disinterested audiences for over twenty years. His long-running post-punk/noise band,</a:t>
            </a:r>
            <a:r>
              <a:rPr lang="en" sz="800">
                <a:solidFill>
                  <a:srgbClr val="434343"/>
                </a:solidFill>
                <a:latin typeface="Open Sans"/>
                <a:ea typeface="Open Sans"/>
                <a:cs typeface="Open Sans"/>
                <a:sym typeface="Open Sans"/>
                <a:hlinkClick r:id="rId6"/>
              </a:rPr>
              <a:t> The</a:t>
            </a:r>
            <a:r>
              <a:rPr lang="en" sz="800" u="sng">
                <a:solidFill>
                  <a:srgbClr val="434343"/>
                </a:solidFill>
                <a:latin typeface="Open Sans"/>
                <a:ea typeface="Open Sans"/>
                <a:cs typeface="Open Sans"/>
                <a:sym typeface="Open Sans"/>
                <a:hlinkClick r:id="rId7"/>
              </a:rPr>
              <a:t> </a:t>
            </a:r>
            <a:r>
              <a:rPr lang="en" sz="800">
                <a:solidFill>
                  <a:srgbClr val="434343"/>
                </a:solidFill>
                <a:latin typeface="Open Sans"/>
                <a:ea typeface="Open Sans"/>
                <a:cs typeface="Open Sans"/>
                <a:sym typeface="Open Sans"/>
                <a:hlinkClick r:id="rId8"/>
              </a:rPr>
              <a:t>Family Ghost</a:t>
            </a:r>
            <a:r>
              <a:rPr lang="en" sz="800">
                <a:solidFill>
                  <a:srgbClr val="434343"/>
                </a:solidFill>
                <a:latin typeface="Open Sans"/>
                <a:ea typeface="Open Sans"/>
                <a:cs typeface="Open Sans"/>
                <a:sym typeface="Open Sans"/>
              </a:rPr>
              <a:t>, scored Piano Man Pictures' short film H.I.D</a:t>
            </a:r>
            <a:r>
              <a:rPr i="1" lang="en" sz="800">
                <a:solidFill>
                  <a:srgbClr val="434343"/>
                </a:solidFill>
                <a:latin typeface="Open Sans"/>
                <a:ea typeface="Open Sans"/>
                <a:cs typeface="Open Sans"/>
                <a:sym typeface="Open Sans"/>
              </a:rPr>
              <a:t>.</a:t>
            </a:r>
            <a:r>
              <a:rPr lang="en" sz="800">
                <a:solidFill>
                  <a:srgbClr val="434343"/>
                </a:solidFill>
                <a:latin typeface="Open Sans"/>
                <a:ea typeface="Open Sans"/>
                <a:cs typeface="Open Sans"/>
                <a:sym typeface="Open Sans"/>
              </a:rPr>
              <a:t>, on which he also served as music supervisor. As</a:t>
            </a:r>
            <a:r>
              <a:rPr lang="en" sz="800">
                <a:solidFill>
                  <a:srgbClr val="434343"/>
                </a:solidFill>
                <a:latin typeface="Open Sans"/>
                <a:ea typeface="Open Sans"/>
                <a:cs typeface="Open Sans"/>
                <a:sym typeface="Open Sans"/>
                <a:hlinkClick r:id="rId9"/>
              </a:rPr>
              <a:t> Revenge Body</a:t>
            </a:r>
            <a:r>
              <a:rPr lang="en" sz="800">
                <a:solidFill>
                  <a:srgbClr val="434343"/>
                </a:solidFill>
                <a:latin typeface="Open Sans"/>
                <a:ea typeface="Open Sans"/>
                <a:cs typeface="Open Sans"/>
                <a:sym typeface="Open Sans"/>
              </a:rPr>
              <a:t>, he scored PMP's short DON’T GO IN THERE CHARLIE, in addition to playing a vampire in the film. He has appeared in several episodes of PMP's comedy/panel/quiz web series </a:t>
            </a:r>
            <a:r>
              <a:rPr i="1" lang="en" sz="800">
                <a:solidFill>
                  <a:srgbClr val="434343"/>
                </a:solidFill>
                <a:latin typeface="Open Sans"/>
                <a:ea typeface="Open Sans"/>
                <a:cs typeface="Open Sans"/>
                <a:sym typeface="Open Sans"/>
              </a:rPr>
              <a:t>TOTOL RECAL</a:t>
            </a:r>
            <a:r>
              <a:rPr lang="en" sz="800">
                <a:solidFill>
                  <a:srgbClr val="434343"/>
                </a:solidFill>
                <a:latin typeface="Open Sans"/>
                <a:ea typeface="Open Sans"/>
                <a:cs typeface="Open Sans"/>
                <a:sym typeface="Open Sans"/>
              </a:rPr>
              <a:t>, and is currently working on new music and a murder-mystery screenplay.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AA84F"/>
        </a:solidFill>
      </p:bgPr>
    </p:bg>
    <p:spTree>
      <p:nvGrpSpPr>
        <p:cNvPr id="116" name="Shape 116"/>
        <p:cNvGrpSpPr/>
        <p:nvPr/>
      </p:nvGrpSpPr>
      <p:grpSpPr>
        <a:xfrm>
          <a:off x="0" y="0"/>
          <a:ext cx="0" cy="0"/>
          <a:chOff x="0" y="0"/>
          <a:chExt cx="0" cy="0"/>
        </a:xfrm>
      </p:grpSpPr>
      <p:sp>
        <p:nvSpPr>
          <p:cNvPr id="117" name="Shape 117"/>
          <p:cNvSpPr txBox="1"/>
          <p:nvPr>
            <p:ph type="title"/>
          </p:nvPr>
        </p:nvSpPr>
        <p:spPr>
          <a:xfrm>
            <a:off x="4379850" y="356419"/>
            <a:ext cx="4294200" cy="575100"/>
          </a:xfrm>
          <a:prstGeom prst="rect">
            <a:avLst/>
          </a:prstGeom>
        </p:spPr>
        <p:txBody>
          <a:bodyPr anchorCtr="0" anchor="t" bIns="91425" lIns="91425" rIns="91425" wrap="square" tIns="91425">
            <a:noAutofit/>
          </a:bodyPr>
          <a:lstStyle/>
          <a:p>
            <a:pPr indent="0" lvl="0" marL="0" rtl="0">
              <a:spcBef>
                <a:spcPts val="0"/>
              </a:spcBef>
              <a:buNone/>
            </a:pPr>
            <a:r>
              <a:rPr b="0" lang="en" sz="3000">
                <a:solidFill>
                  <a:schemeClr val="dk2"/>
                </a:solidFill>
                <a:latin typeface="Open Sans Light"/>
                <a:ea typeface="Open Sans Light"/>
                <a:cs typeface="Open Sans Light"/>
                <a:sym typeface="Open Sans Light"/>
              </a:rPr>
              <a:t>PRAISE</a:t>
            </a:r>
          </a:p>
        </p:txBody>
      </p:sp>
      <p:pic>
        <p:nvPicPr>
          <p:cNvPr id="118" name="Shape 118"/>
          <p:cNvPicPr preferRelativeResize="0"/>
          <p:nvPr/>
        </p:nvPicPr>
        <p:blipFill rotWithShape="1">
          <a:blip r:embed="rId3">
            <a:alphaModFix/>
          </a:blip>
          <a:srcRect b="0" l="0" r="53036" t="0"/>
          <a:stretch/>
        </p:blipFill>
        <p:spPr>
          <a:xfrm>
            <a:off x="0" y="0"/>
            <a:ext cx="4379846" cy="5143500"/>
          </a:xfrm>
          <a:prstGeom prst="rect">
            <a:avLst/>
          </a:prstGeom>
          <a:noFill/>
          <a:ln>
            <a:noFill/>
          </a:ln>
        </p:spPr>
      </p:pic>
      <p:sp>
        <p:nvSpPr>
          <p:cNvPr id="119" name="Shape 119"/>
          <p:cNvSpPr txBox="1"/>
          <p:nvPr>
            <p:ph idx="1" type="body"/>
          </p:nvPr>
        </p:nvSpPr>
        <p:spPr>
          <a:xfrm>
            <a:off x="4379850" y="931525"/>
            <a:ext cx="4191900" cy="3547200"/>
          </a:xfrm>
          <a:prstGeom prst="rect">
            <a:avLst/>
          </a:prstGeom>
        </p:spPr>
        <p:txBody>
          <a:bodyPr anchorCtr="0" anchor="t" bIns="91425" lIns="91425" rIns="91425" wrap="square" tIns="91425">
            <a:noAutofit/>
          </a:bodyPr>
          <a:lstStyle/>
          <a:p>
            <a:pPr indent="0" lvl="0" marL="0" rtl="0">
              <a:spcBef>
                <a:spcPts val="0"/>
              </a:spcBef>
              <a:buNone/>
            </a:pPr>
            <a:r>
              <a:rPr i="1" lang="en" sz="1000">
                <a:latin typeface="Open Sans Light"/>
                <a:ea typeface="Open Sans Light"/>
                <a:cs typeface="Open Sans Light"/>
                <a:sym typeface="Open Sans Light"/>
              </a:rPr>
              <a:t>“This movie is so good, I don’t need to see anymore movies anymore. It’s just THAT good. I mean, it’s not Deadpool good, but nothing is that good. Except Deadpool. I love Deadpool.”</a:t>
            </a:r>
          </a:p>
          <a:p>
            <a:pPr indent="0" lvl="0" marL="0" rtl="0">
              <a:spcBef>
                <a:spcPts val="0"/>
              </a:spcBef>
              <a:buNone/>
            </a:pPr>
            <a:r>
              <a:rPr i="1" lang="en" sz="1000">
                <a:latin typeface="Open Sans"/>
                <a:ea typeface="Open Sans"/>
                <a:cs typeface="Open Sans"/>
                <a:sym typeface="Open Sans"/>
              </a:rPr>
              <a:t>John Peterson, MOVIES WEEKLY</a:t>
            </a:r>
          </a:p>
          <a:p>
            <a:pPr indent="0" lvl="0" marL="0" rtl="0">
              <a:spcBef>
                <a:spcPts val="0"/>
              </a:spcBef>
              <a:buNone/>
            </a:pPr>
            <a:r>
              <a:rPr i="1" lang="en" sz="1000">
                <a:latin typeface="Open Sans Light"/>
                <a:ea typeface="Open Sans Light"/>
                <a:cs typeface="Open Sans Light"/>
                <a:sym typeface="Open Sans Light"/>
              </a:rPr>
              <a:t>“I gives this film two thumbs up, ya sickos.”</a:t>
            </a:r>
          </a:p>
          <a:p>
            <a:pPr indent="0" lvl="0" marL="0" rtl="0">
              <a:spcBef>
                <a:spcPts val="0"/>
              </a:spcBef>
              <a:buNone/>
            </a:pPr>
            <a:r>
              <a:rPr i="1" lang="en" sz="1000">
                <a:latin typeface="Open Sans"/>
                <a:ea typeface="Open Sans"/>
                <a:cs typeface="Open Sans"/>
                <a:sym typeface="Open Sans"/>
              </a:rPr>
              <a:t>Alex Scottsfield, GREATFILMS.COM</a:t>
            </a:r>
          </a:p>
          <a:p>
            <a:pPr indent="0" lvl="0" marL="0" rtl="0">
              <a:spcBef>
                <a:spcPts val="0"/>
              </a:spcBef>
              <a:buNone/>
            </a:pPr>
            <a:r>
              <a:rPr i="1" lang="en" sz="1000">
                <a:latin typeface="Open Sans Light"/>
                <a:ea typeface="Open Sans Light"/>
                <a:cs typeface="Open Sans Light"/>
                <a:sym typeface="Open Sans Light"/>
              </a:rPr>
              <a:t>“My niece forced me to watch this film. I hate that kid, but boy do I love this movie. ”</a:t>
            </a:r>
          </a:p>
          <a:p>
            <a:pPr indent="0" lvl="0" marL="0" rtl="0">
              <a:spcBef>
                <a:spcPts val="0"/>
              </a:spcBef>
              <a:buNone/>
            </a:pPr>
            <a:r>
              <a:rPr i="1" lang="en" sz="1000">
                <a:latin typeface="Open Sans"/>
                <a:ea typeface="Open Sans"/>
                <a:cs typeface="Open Sans"/>
                <a:sym typeface="Open Sans"/>
              </a:rPr>
              <a:t>Tommy Cola, GOLDEN IDOL AWARDS</a:t>
            </a:r>
          </a:p>
          <a:p>
            <a:pPr indent="0" lvl="0" marL="0" rtl="0">
              <a:spcBef>
                <a:spcPts val="0"/>
              </a:spcBef>
              <a:buNone/>
            </a:pPr>
            <a:r>
              <a:rPr b="1" lang="en" sz="1000">
                <a:latin typeface="Open Sans"/>
                <a:ea typeface="Open Sans"/>
                <a:cs typeface="Open Sans"/>
                <a:sym typeface="Open Sans"/>
              </a:rPr>
              <a:t>Awards: </a:t>
            </a:r>
            <a:r>
              <a:rPr lang="en" sz="1000">
                <a:latin typeface="Open Sans"/>
                <a:ea typeface="Open Sans"/>
                <a:cs typeface="Open Sans"/>
                <a:sym typeface="Open Sans"/>
              </a:rPr>
              <a:t> 	2017 Best Picture - Academy Awards				2017 Best Screenplay - Independent Spirit Awards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123" name="Shape 123"/>
        <p:cNvGrpSpPr/>
        <p:nvPr/>
      </p:nvGrpSpPr>
      <p:grpSpPr>
        <a:xfrm>
          <a:off x="0" y="0"/>
          <a:ext cx="0" cy="0"/>
          <a:chOff x="0" y="0"/>
          <a:chExt cx="0" cy="0"/>
        </a:xfrm>
      </p:grpSpPr>
      <p:sp>
        <p:nvSpPr>
          <p:cNvPr id="124" name="Shape 124"/>
          <p:cNvSpPr txBox="1"/>
          <p:nvPr>
            <p:ph type="title"/>
          </p:nvPr>
        </p:nvSpPr>
        <p:spPr>
          <a:xfrm>
            <a:off x="422225" y="359000"/>
            <a:ext cx="3222900" cy="567000"/>
          </a:xfrm>
          <a:prstGeom prst="rect">
            <a:avLst/>
          </a:prstGeom>
        </p:spPr>
        <p:txBody>
          <a:bodyPr anchorCtr="0" anchor="t" bIns="91425" lIns="91425" rIns="91425" wrap="square" tIns="91425">
            <a:noAutofit/>
          </a:bodyPr>
          <a:lstStyle/>
          <a:p>
            <a:pPr indent="0" lvl="0" marL="0" rtl="0">
              <a:spcBef>
                <a:spcPts val="0"/>
              </a:spcBef>
              <a:buNone/>
            </a:pPr>
            <a:r>
              <a:rPr b="0" lang="en" sz="3000">
                <a:solidFill>
                  <a:schemeClr val="dk2"/>
                </a:solidFill>
                <a:latin typeface="Open Sans Light"/>
                <a:ea typeface="Open Sans Light"/>
                <a:cs typeface="Open Sans Light"/>
                <a:sym typeface="Open Sans Light"/>
              </a:rPr>
              <a:t>CREDITS</a:t>
            </a:r>
          </a:p>
        </p:txBody>
      </p:sp>
      <p:sp>
        <p:nvSpPr>
          <p:cNvPr id="125" name="Shape 125"/>
          <p:cNvSpPr txBox="1"/>
          <p:nvPr>
            <p:ph idx="1" type="body"/>
          </p:nvPr>
        </p:nvSpPr>
        <p:spPr>
          <a:xfrm>
            <a:off x="494625" y="1013075"/>
            <a:ext cx="4043400" cy="38514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i="1" lang="en" sz="1100">
                <a:latin typeface="Open Sans Light"/>
                <a:ea typeface="Open Sans Light"/>
                <a:cs typeface="Open Sans Light"/>
                <a:sym typeface="Open Sans Light"/>
              </a:rPr>
              <a:t>Directed by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Chad Allen Barton                  </a:t>
            </a:r>
            <a:r>
              <a:rPr i="1" lang="en" sz="1100">
                <a:latin typeface="Open Sans Light"/>
                <a:ea typeface="Open Sans Light"/>
                <a:cs typeface="Open Sans Light"/>
                <a:sym typeface="Open Sans Light"/>
              </a:rPr>
              <a:t>Written by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Chad Allen Barton  </a:t>
            </a:r>
            <a:r>
              <a:rPr i="1" lang="en" sz="1100">
                <a:latin typeface="Open Sans Light"/>
                <a:ea typeface="Open Sans Light"/>
                <a:cs typeface="Open Sans Light"/>
                <a:sym typeface="Open Sans Light"/>
              </a:rPr>
              <a:t>Produced by</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Charlie Metz III	 </a:t>
            </a:r>
          </a:p>
          <a:p>
            <a:pPr indent="0" lvl="0" marL="0" rtl="0">
              <a:lnSpc>
                <a:spcPct val="100000"/>
              </a:lnSpc>
              <a:spcBef>
                <a:spcPts val="0"/>
              </a:spcBef>
              <a:spcAft>
                <a:spcPts val="0"/>
              </a:spcAft>
              <a:buNone/>
            </a:pPr>
            <a:r>
              <a:rPr i="1" lang="en" sz="1100">
                <a:latin typeface="Open Sans Light"/>
                <a:ea typeface="Open Sans Light"/>
                <a:cs typeface="Open Sans Light"/>
                <a:sym typeface="Open Sans Light"/>
              </a:rPr>
              <a:t>Cinematographer 	 		</a:t>
            </a:r>
            <a:r>
              <a:rPr b="1" lang="en" sz="1100">
                <a:latin typeface="Open Sans"/>
                <a:ea typeface="Open Sans"/>
                <a:cs typeface="Open Sans"/>
                <a:sym typeface="Open Sans"/>
              </a:rPr>
              <a:t>Stephen L. Hildreth   </a:t>
            </a:r>
            <a:r>
              <a:rPr i="1" lang="en" sz="1100">
                <a:latin typeface="Open Sans Light"/>
                <a:ea typeface="Open Sans Light"/>
                <a:cs typeface="Open Sans Light"/>
                <a:sym typeface="Open Sans Light"/>
              </a:rPr>
              <a:t>Production Designer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Chad Irwin             </a:t>
            </a:r>
            <a:r>
              <a:rPr i="1" lang="en" sz="1100">
                <a:latin typeface="Open Sans Light"/>
                <a:ea typeface="Open Sans Light"/>
                <a:cs typeface="Open Sans Light"/>
                <a:sym typeface="Open Sans Light"/>
              </a:rPr>
              <a:t>Editor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Stephen Teague     	</a:t>
            </a:r>
          </a:p>
          <a:p>
            <a:pPr indent="0" lvl="0" marL="0" rtl="0">
              <a:lnSpc>
                <a:spcPct val="100000"/>
              </a:lnSpc>
              <a:spcBef>
                <a:spcPts val="0"/>
              </a:spcBef>
              <a:spcAft>
                <a:spcPts val="0"/>
              </a:spcAft>
              <a:buNone/>
            </a:pPr>
            <a:r>
              <a:rPr i="1" lang="en" sz="1100">
                <a:latin typeface="Open Sans Light"/>
                <a:ea typeface="Open Sans Light"/>
                <a:cs typeface="Open Sans Light"/>
                <a:sym typeface="Open Sans Light"/>
              </a:rPr>
              <a:t>SFX Makeup				</a:t>
            </a:r>
            <a:r>
              <a:rPr b="1" lang="en" sz="1100">
                <a:latin typeface="Open Sans"/>
                <a:ea typeface="Open Sans"/>
                <a:cs typeface="Open Sans"/>
                <a:sym typeface="Open Sans"/>
              </a:rPr>
              <a:t>Duane Craig</a:t>
            </a:r>
          </a:p>
          <a:p>
            <a:pPr indent="0" lvl="0" marL="0" rtl="0">
              <a:lnSpc>
                <a:spcPct val="100000"/>
              </a:lnSpc>
              <a:spcBef>
                <a:spcPts val="0"/>
              </a:spcBef>
              <a:spcAft>
                <a:spcPts val="0"/>
              </a:spcAft>
              <a:buNone/>
            </a:pPr>
            <a:r>
              <a:rPr i="1" lang="en" sz="1100">
                <a:latin typeface="Open Sans Light"/>
                <a:ea typeface="Open Sans Light"/>
                <a:cs typeface="Open Sans Light"/>
                <a:sym typeface="Open Sans Light"/>
              </a:rPr>
              <a:t>Music by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The Family Ghost       </a:t>
            </a:r>
            <a:r>
              <a:rPr i="1" lang="en" sz="1100">
                <a:latin typeface="Open Sans Light"/>
                <a:ea typeface="Open Sans Light"/>
                <a:cs typeface="Open Sans Light"/>
                <a:sym typeface="Open Sans Light"/>
              </a:rPr>
              <a:t>Production Sound Recordist</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Dr. Oddio            </a:t>
            </a:r>
          </a:p>
          <a:p>
            <a:pPr indent="0" lvl="0" marL="0" rtl="0">
              <a:lnSpc>
                <a:spcPct val="100000"/>
              </a:lnSpc>
              <a:spcBef>
                <a:spcPts val="0"/>
              </a:spcBef>
              <a:spcAft>
                <a:spcPts val="0"/>
              </a:spcAft>
              <a:buNone/>
            </a:pPr>
            <a:r>
              <a:t/>
            </a:r>
            <a:endParaRPr i="1" sz="1100">
              <a:latin typeface="Open Sans Light"/>
              <a:ea typeface="Open Sans Light"/>
              <a:cs typeface="Open Sans Light"/>
              <a:sym typeface="Open Sans Light"/>
            </a:endParaRPr>
          </a:p>
          <a:p>
            <a:pPr indent="0" lvl="0" marL="0" rtl="0">
              <a:lnSpc>
                <a:spcPct val="100000"/>
              </a:lnSpc>
              <a:spcBef>
                <a:spcPts val="0"/>
              </a:spcBef>
              <a:buNone/>
            </a:pPr>
            <a:r>
              <a:rPr i="1" lang="en" sz="1100">
                <a:latin typeface="Open Sans Light"/>
                <a:ea typeface="Open Sans Light"/>
                <a:cs typeface="Open Sans Light"/>
                <a:sym typeface="Open Sans Light"/>
              </a:rPr>
              <a:t>CAST</a:t>
            </a:r>
          </a:p>
          <a:p>
            <a:pPr indent="0" lvl="0" marL="0" rtl="0">
              <a:lnSpc>
                <a:spcPct val="100000"/>
              </a:lnSpc>
              <a:spcBef>
                <a:spcPts val="0"/>
              </a:spcBef>
              <a:spcAft>
                <a:spcPts val="0"/>
              </a:spcAft>
              <a:buNone/>
            </a:pPr>
            <a:r>
              <a:rPr i="1" lang="en" sz="1100">
                <a:latin typeface="Open Sans Light"/>
                <a:ea typeface="Open Sans Light"/>
                <a:cs typeface="Open Sans Light"/>
                <a:sym typeface="Open Sans Light"/>
              </a:rPr>
              <a:t>Faye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Lyric Peters Malkin</a:t>
            </a:r>
          </a:p>
          <a:p>
            <a:pPr indent="0" lvl="0" marL="0" rtl="0">
              <a:lnSpc>
                <a:spcPct val="100000"/>
              </a:lnSpc>
              <a:spcBef>
                <a:spcPts val="0"/>
              </a:spcBef>
              <a:spcAft>
                <a:spcPts val="0"/>
              </a:spcAft>
              <a:buNone/>
            </a:pPr>
            <a:r>
              <a:rPr i="1" lang="en" sz="1100">
                <a:latin typeface="Open Sans Light"/>
                <a:ea typeface="Open Sans Light"/>
                <a:cs typeface="Open Sans Light"/>
                <a:sym typeface="Open Sans Light"/>
              </a:rPr>
              <a:t>Marcus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Markus Seaberry</a:t>
            </a:r>
          </a:p>
          <a:p>
            <a:pPr indent="0" lvl="0" marL="0" rtl="0">
              <a:lnSpc>
                <a:spcPct val="100000"/>
              </a:lnSpc>
              <a:spcBef>
                <a:spcPts val="0"/>
              </a:spcBef>
              <a:spcAft>
                <a:spcPts val="0"/>
              </a:spcAft>
              <a:buNone/>
            </a:pPr>
            <a:r>
              <a:rPr i="1" lang="en" sz="1100">
                <a:latin typeface="Open Sans Light"/>
                <a:ea typeface="Open Sans Light"/>
                <a:cs typeface="Open Sans Light"/>
                <a:sym typeface="Open Sans Light"/>
              </a:rPr>
              <a:t>Patrick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Greg Boller      	</a:t>
            </a:r>
            <a:r>
              <a:rPr i="1" lang="en" sz="1100">
                <a:latin typeface="Open Sans Light"/>
                <a:ea typeface="Open Sans Light"/>
                <a:cs typeface="Open Sans Light"/>
                <a:sym typeface="Open Sans Light"/>
              </a:rPr>
              <a:t>2NUFF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Drew Smith		        </a:t>
            </a:r>
            <a:r>
              <a:rPr i="1" lang="en" sz="1100">
                <a:latin typeface="Open Sans Light"/>
                <a:ea typeface="Open Sans Light"/>
                <a:cs typeface="Open Sans Light"/>
                <a:sym typeface="Open Sans Light"/>
              </a:rPr>
              <a:t>Fat Roger	 	</a:t>
            </a:r>
            <a:r>
              <a:rPr lang="en" sz="1100">
                <a:latin typeface="Open Sans Light"/>
                <a:ea typeface="Open Sans Light"/>
                <a:cs typeface="Open Sans Light"/>
                <a:sym typeface="Open Sans Light"/>
              </a:rPr>
              <a:t>		</a:t>
            </a:r>
            <a:r>
              <a:rPr b="1" lang="en" sz="1100">
                <a:latin typeface="Open Sans"/>
                <a:ea typeface="Open Sans"/>
                <a:cs typeface="Open Sans"/>
                <a:sym typeface="Open Sans"/>
              </a:rPr>
              <a:t>Ben Siler</a:t>
            </a:r>
          </a:p>
        </p:txBody>
      </p:sp>
      <p:pic>
        <p:nvPicPr>
          <p:cNvPr id="126" name="Shape 126"/>
          <p:cNvPicPr preferRelativeResize="0"/>
          <p:nvPr/>
        </p:nvPicPr>
        <p:blipFill rotWithShape="1">
          <a:blip r:embed="rId3">
            <a:alphaModFix/>
          </a:blip>
          <a:srcRect b="0" l="26134" r="32572" t="0"/>
          <a:stretch/>
        </p:blipFill>
        <p:spPr>
          <a:xfrm>
            <a:off x="5368175" y="0"/>
            <a:ext cx="3775824"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